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5.jpg" ContentType="image/png"/>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61"/>
  </p:notesMasterIdLst>
  <p:handoutMasterIdLst>
    <p:handoutMasterId r:id="rId62"/>
  </p:handoutMasterIdLst>
  <p:sldIdLst>
    <p:sldId id="544" r:id="rId6"/>
    <p:sldId id="545" r:id="rId7"/>
    <p:sldId id="259" r:id="rId8"/>
    <p:sldId id="312" r:id="rId9"/>
    <p:sldId id="456" r:id="rId10"/>
    <p:sldId id="493" r:id="rId11"/>
    <p:sldId id="494" r:id="rId12"/>
    <p:sldId id="495" r:id="rId13"/>
    <p:sldId id="520" r:id="rId14"/>
    <p:sldId id="457" r:id="rId15"/>
    <p:sldId id="458" r:id="rId16"/>
    <p:sldId id="492" r:id="rId17"/>
    <p:sldId id="522" r:id="rId18"/>
    <p:sldId id="523" r:id="rId19"/>
    <p:sldId id="524" r:id="rId20"/>
    <p:sldId id="521" r:id="rId21"/>
    <p:sldId id="519" r:id="rId22"/>
    <p:sldId id="461" r:id="rId23"/>
    <p:sldId id="462" r:id="rId24"/>
    <p:sldId id="486" r:id="rId25"/>
    <p:sldId id="500" r:id="rId26"/>
    <p:sldId id="487" r:id="rId27"/>
    <p:sldId id="488" r:id="rId28"/>
    <p:sldId id="525" r:id="rId29"/>
    <p:sldId id="526" r:id="rId30"/>
    <p:sldId id="489" r:id="rId31"/>
    <p:sldId id="490" r:id="rId32"/>
    <p:sldId id="530" r:id="rId33"/>
    <p:sldId id="531" r:id="rId34"/>
    <p:sldId id="533" r:id="rId35"/>
    <p:sldId id="503" r:id="rId36"/>
    <p:sldId id="504" r:id="rId37"/>
    <p:sldId id="505" r:id="rId38"/>
    <p:sldId id="506" r:id="rId39"/>
    <p:sldId id="507" r:id="rId40"/>
    <p:sldId id="508" r:id="rId41"/>
    <p:sldId id="534" r:id="rId42"/>
    <p:sldId id="535" r:id="rId43"/>
    <p:sldId id="509" r:id="rId44"/>
    <p:sldId id="510" r:id="rId45"/>
    <p:sldId id="537" r:id="rId46"/>
    <p:sldId id="538" r:id="rId47"/>
    <p:sldId id="539" r:id="rId48"/>
    <p:sldId id="511" r:id="rId49"/>
    <p:sldId id="512" r:id="rId50"/>
    <p:sldId id="513" r:id="rId51"/>
    <p:sldId id="514" r:id="rId52"/>
    <p:sldId id="515" r:id="rId53"/>
    <p:sldId id="516" r:id="rId54"/>
    <p:sldId id="540" r:id="rId55"/>
    <p:sldId id="517" r:id="rId56"/>
    <p:sldId id="518" r:id="rId57"/>
    <p:sldId id="543" r:id="rId58"/>
    <p:sldId id="491" r:id="rId59"/>
    <p:sldId id="316" r:id="rId60"/>
  </p:sldIdLst>
  <p:sldSz cx="9144000" cy="5143500" type="screen16x9"/>
  <p:notesSz cx="6858000" cy="9144000"/>
  <p:defaultTextStyle>
    <a:defPPr>
      <a:defRPr lang="en-AU"/>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0"/>
  <p:cmAuthor id="2" name="Geoffrey O'Neill" initials="GO" lastIdx="8" clrIdx="1">
    <p:extLst>
      <p:ext uri="{19B8F6BF-5375-455C-9EA6-DF929625EA0E}">
        <p15:presenceInfo xmlns:p15="http://schemas.microsoft.com/office/powerpoint/2012/main" userId="Geoffrey O'Nei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CC"/>
    <a:srgbClr val="0099E3"/>
    <a:srgbClr val="306278"/>
    <a:srgbClr val="468EAE"/>
    <a:srgbClr val="646566"/>
    <a:srgbClr val="C0C0C0"/>
    <a:srgbClr val="75AEC7"/>
    <a:srgbClr val="777879"/>
    <a:srgbClr val="303132"/>
    <a:srgbClr val="2A5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83666" autoAdjust="0"/>
  </p:normalViewPr>
  <p:slideViewPr>
    <p:cSldViewPr>
      <p:cViewPr varScale="1">
        <p:scale>
          <a:sx n="81" d="100"/>
          <a:sy n="81" d="100"/>
        </p:scale>
        <p:origin x="1338"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commentAuthors" Target="commen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theme" Target="theme/theme1.xml"/><Relationship Id="rId5" Type="http://schemas.openxmlformats.org/officeDocument/2006/relationships/slideMaster" Target="slideMasters/slideMaster2.xml"/><Relationship Id="rId61" Type="http://schemas.openxmlformats.org/officeDocument/2006/relationships/notesMaster" Target="notesMasters/notesMaster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AU"/>
          </a:p>
        </p:txBody>
      </p:sp>
      <p:sp>
        <p:nvSpPr>
          <p:cNvPr id="71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AU"/>
          </a:p>
        </p:txBody>
      </p:sp>
      <p:sp>
        <p:nvSpPr>
          <p:cNvPr id="71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AU"/>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D20FD-8F03-4CD0-8EBE-BDFFACD302B2}" type="slidenum">
              <a:rPr lang="en-AU"/>
              <a:pPr/>
              <a:t>‹#›</a:t>
            </a:fld>
            <a:endParaRPr lang="en-AU"/>
          </a:p>
        </p:txBody>
      </p:sp>
    </p:spTree>
    <p:extLst>
      <p:ext uri="{BB962C8B-B14F-4D97-AF65-F5344CB8AC3E}">
        <p14:creationId xmlns:p14="http://schemas.microsoft.com/office/powerpoint/2010/main" val="3355227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9219"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9220" name="Rectangle 1028"/>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9222"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9223"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86DB27-C44E-42FC-8577-04AF19E06BB2}" type="slidenum">
              <a:rPr lang="en-AU"/>
              <a:pPr/>
              <a:t>‹#›</a:t>
            </a:fld>
            <a:endParaRPr lang="en-AU"/>
          </a:p>
        </p:txBody>
      </p:sp>
    </p:spTree>
    <p:extLst>
      <p:ext uri="{BB962C8B-B14F-4D97-AF65-F5344CB8AC3E}">
        <p14:creationId xmlns:p14="http://schemas.microsoft.com/office/powerpoint/2010/main" val="1449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086DB27-C44E-42FC-8577-04AF19E06BB2}" type="slidenum">
              <a:rPr kumimoji="0" lang="en-AU" sz="1200" b="0" i="0" u="none" strike="noStrike" kern="1200" cap="none" spc="0" normalizeH="0" baseline="0" noProof="0" smtClean="0">
                <a:ln>
                  <a:noFill/>
                </a:ln>
                <a:solidFill>
                  <a:srgbClr val="000000"/>
                </a:solidFill>
                <a:effectLst/>
                <a:uLnTx/>
                <a:uFillTx/>
                <a:latin typeface="Verdana"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AU" sz="1200" b="0" i="0" u="none" strike="noStrike" kern="1200" cap="none" spc="0" normalizeH="0" baseline="0" noProof="0">
              <a:ln>
                <a:noFill/>
              </a:ln>
              <a:solidFill>
                <a:srgbClr val="000000"/>
              </a:solidFill>
              <a:effectLst/>
              <a:uLnTx/>
              <a:uFillTx/>
              <a:latin typeface="Verdana" pitchFamily="34" charset="0"/>
              <a:ea typeface="+mn-ea"/>
              <a:cs typeface="+mn-cs"/>
            </a:endParaRPr>
          </a:p>
        </p:txBody>
      </p:sp>
    </p:spTree>
    <p:extLst>
      <p:ext uri="{BB962C8B-B14F-4D97-AF65-F5344CB8AC3E}">
        <p14:creationId xmlns:p14="http://schemas.microsoft.com/office/powerpoint/2010/main" val="32152875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15</a:t>
            </a:fld>
            <a:endParaRPr lang="en-AU"/>
          </a:p>
        </p:txBody>
      </p:sp>
    </p:spTree>
    <p:extLst>
      <p:ext uri="{BB962C8B-B14F-4D97-AF65-F5344CB8AC3E}">
        <p14:creationId xmlns:p14="http://schemas.microsoft.com/office/powerpoint/2010/main" val="1239578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16</a:t>
            </a:fld>
            <a:endParaRPr lang="en-AU"/>
          </a:p>
        </p:txBody>
      </p:sp>
    </p:spTree>
    <p:extLst>
      <p:ext uri="{BB962C8B-B14F-4D97-AF65-F5344CB8AC3E}">
        <p14:creationId xmlns:p14="http://schemas.microsoft.com/office/powerpoint/2010/main" val="3642485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17</a:t>
            </a:fld>
            <a:endParaRPr lang="en-AU"/>
          </a:p>
        </p:txBody>
      </p:sp>
    </p:spTree>
    <p:extLst>
      <p:ext uri="{BB962C8B-B14F-4D97-AF65-F5344CB8AC3E}">
        <p14:creationId xmlns:p14="http://schemas.microsoft.com/office/powerpoint/2010/main" val="400229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18</a:t>
            </a:fld>
            <a:endParaRPr lang="en-AU"/>
          </a:p>
        </p:txBody>
      </p:sp>
    </p:spTree>
    <p:extLst>
      <p:ext uri="{BB962C8B-B14F-4D97-AF65-F5344CB8AC3E}">
        <p14:creationId xmlns:p14="http://schemas.microsoft.com/office/powerpoint/2010/main" val="1665163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19</a:t>
            </a:fld>
            <a:endParaRPr lang="en-AU" dirty="0"/>
          </a:p>
        </p:txBody>
      </p:sp>
    </p:spTree>
    <p:extLst>
      <p:ext uri="{BB962C8B-B14F-4D97-AF65-F5344CB8AC3E}">
        <p14:creationId xmlns:p14="http://schemas.microsoft.com/office/powerpoint/2010/main" val="861515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22</a:t>
            </a:fld>
            <a:endParaRPr lang="en-AU"/>
          </a:p>
        </p:txBody>
      </p:sp>
    </p:spTree>
    <p:extLst>
      <p:ext uri="{BB962C8B-B14F-4D97-AF65-F5344CB8AC3E}">
        <p14:creationId xmlns:p14="http://schemas.microsoft.com/office/powerpoint/2010/main" val="3581814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23</a:t>
            </a:fld>
            <a:endParaRPr lang="en-AU"/>
          </a:p>
        </p:txBody>
      </p:sp>
    </p:spTree>
    <p:extLst>
      <p:ext uri="{BB962C8B-B14F-4D97-AF65-F5344CB8AC3E}">
        <p14:creationId xmlns:p14="http://schemas.microsoft.com/office/powerpoint/2010/main" val="27169282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26</a:t>
            </a:fld>
            <a:endParaRPr lang="en-AU"/>
          </a:p>
        </p:txBody>
      </p:sp>
    </p:spTree>
    <p:extLst>
      <p:ext uri="{BB962C8B-B14F-4D97-AF65-F5344CB8AC3E}">
        <p14:creationId xmlns:p14="http://schemas.microsoft.com/office/powerpoint/2010/main" val="50121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27</a:t>
            </a:fld>
            <a:endParaRPr lang="en-AU"/>
          </a:p>
        </p:txBody>
      </p:sp>
    </p:spTree>
    <p:extLst>
      <p:ext uri="{BB962C8B-B14F-4D97-AF65-F5344CB8AC3E}">
        <p14:creationId xmlns:p14="http://schemas.microsoft.com/office/powerpoint/2010/main" val="1549444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28</a:t>
            </a:fld>
            <a:endParaRPr lang="en-AU"/>
          </a:p>
        </p:txBody>
      </p:sp>
    </p:spTree>
    <p:extLst>
      <p:ext uri="{BB962C8B-B14F-4D97-AF65-F5344CB8AC3E}">
        <p14:creationId xmlns:p14="http://schemas.microsoft.com/office/powerpoint/2010/main" val="1647874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086DB27-C44E-42FC-8577-04AF19E06BB2}" type="slidenum">
              <a:rPr kumimoji="0" lang="en-AU" sz="1200" b="0" i="0" u="none" strike="noStrike" kern="1200" cap="none" spc="0" normalizeH="0" baseline="0" noProof="0" smtClean="0">
                <a:ln>
                  <a:noFill/>
                </a:ln>
                <a:solidFill>
                  <a:srgbClr val="000000"/>
                </a:solidFill>
                <a:effectLst/>
                <a:uLnTx/>
                <a:uFillTx/>
                <a:latin typeface="Verdana"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AU" sz="1200" b="0" i="0" u="none" strike="noStrike" kern="1200" cap="none" spc="0" normalizeH="0" baseline="0" noProof="0">
              <a:ln>
                <a:noFill/>
              </a:ln>
              <a:solidFill>
                <a:srgbClr val="000000"/>
              </a:solidFill>
              <a:effectLst/>
              <a:uLnTx/>
              <a:uFillTx/>
              <a:latin typeface="Verdana" pitchFamily="34" charset="0"/>
              <a:ea typeface="+mn-ea"/>
              <a:cs typeface="+mn-cs"/>
            </a:endParaRPr>
          </a:p>
        </p:txBody>
      </p:sp>
    </p:spTree>
    <p:extLst>
      <p:ext uri="{BB962C8B-B14F-4D97-AF65-F5344CB8AC3E}">
        <p14:creationId xmlns:p14="http://schemas.microsoft.com/office/powerpoint/2010/main" val="769789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29</a:t>
            </a:fld>
            <a:endParaRPr lang="en-AU"/>
          </a:p>
        </p:txBody>
      </p:sp>
    </p:spTree>
    <p:extLst>
      <p:ext uri="{BB962C8B-B14F-4D97-AF65-F5344CB8AC3E}">
        <p14:creationId xmlns:p14="http://schemas.microsoft.com/office/powerpoint/2010/main" val="730351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30</a:t>
            </a:fld>
            <a:endParaRPr lang="en-AU"/>
          </a:p>
        </p:txBody>
      </p:sp>
    </p:spTree>
    <p:extLst>
      <p:ext uri="{BB962C8B-B14F-4D97-AF65-F5344CB8AC3E}">
        <p14:creationId xmlns:p14="http://schemas.microsoft.com/office/powerpoint/2010/main" val="15608676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31</a:t>
            </a:fld>
            <a:endParaRPr lang="en-AU"/>
          </a:p>
        </p:txBody>
      </p:sp>
    </p:spTree>
    <p:extLst>
      <p:ext uri="{BB962C8B-B14F-4D97-AF65-F5344CB8AC3E}">
        <p14:creationId xmlns:p14="http://schemas.microsoft.com/office/powerpoint/2010/main" val="4246847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32</a:t>
            </a:fld>
            <a:endParaRPr lang="en-AU" dirty="0"/>
          </a:p>
        </p:txBody>
      </p:sp>
    </p:spTree>
    <p:extLst>
      <p:ext uri="{BB962C8B-B14F-4D97-AF65-F5344CB8AC3E}">
        <p14:creationId xmlns:p14="http://schemas.microsoft.com/office/powerpoint/2010/main" val="2044873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35</a:t>
            </a:fld>
            <a:endParaRPr lang="en-AU"/>
          </a:p>
        </p:txBody>
      </p:sp>
    </p:spTree>
    <p:extLst>
      <p:ext uri="{BB962C8B-B14F-4D97-AF65-F5344CB8AC3E}">
        <p14:creationId xmlns:p14="http://schemas.microsoft.com/office/powerpoint/2010/main" val="659606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36</a:t>
            </a:fld>
            <a:endParaRPr lang="en-AU"/>
          </a:p>
        </p:txBody>
      </p:sp>
    </p:spTree>
    <p:extLst>
      <p:ext uri="{BB962C8B-B14F-4D97-AF65-F5344CB8AC3E}">
        <p14:creationId xmlns:p14="http://schemas.microsoft.com/office/powerpoint/2010/main" val="49766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39</a:t>
            </a:fld>
            <a:endParaRPr lang="en-AU"/>
          </a:p>
        </p:txBody>
      </p:sp>
    </p:spTree>
    <p:extLst>
      <p:ext uri="{BB962C8B-B14F-4D97-AF65-F5344CB8AC3E}">
        <p14:creationId xmlns:p14="http://schemas.microsoft.com/office/powerpoint/2010/main" val="22506664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40</a:t>
            </a:fld>
            <a:endParaRPr lang="en-AU"/>
          </a:p>
        </p:txBody>
      </p:sp>
    </p:spTree>
    <p:extLst>
      <p:ext uri="{BB962C8B-B14F-4D97-AF65-F5344CB8AC3E}">
        <p14:creationId xmlns:p14="http://schemas.microsoft.com/office/powerpoint/2010/main" val="312267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44</a:t>
            </a:fld>
            <a:endParaRPr lang="en-AU"/>
          </a:p>
        </p:txBody>
      </p:sp>
    </p:spTree>
    <p:extLst>
      <p:ext uri="{BB962C8B-B14F-4D97-AF65-F5344CB8AC3E}">
        <p14:creationId xmlns:p14="http://schemas.microsoft.com/office/powerpoint/2010/main" val="4872098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45</a:t>
            </a:fld>
            <a:endParaRPr lang="en-AU" dirty="0"/>
          </a:p>
        </p:txBody>
      </p:sp>
    </p:spTree>
    <p:extLst>
      <p:ext uri="{BB962C8B-B14F-4D97-AF65-F5344CB8AC3E}">
        <p14:creationId xmlns:p14="http://schemas.microsoft.com/office/powerpoint/2010/main" val="313421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a:t>
            </a:fld>
            <a:endParaRPr lang="en-AU"/>
          </a:p>
        </p:txBody>
      </p:sp>
    </p:spTree>
    <p:extLst>
      <p:ext uri="{BB962C8B-B14F-4D97-AF65-F5344CB8AC3E}">
        <p14:creationId xmlns:p14="http://schemas.microsoft.com/office/powerpoint/2010/main" val="18910593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48</a:t>
            </a:fld>
            <a:endParaRPr lang="en-AU"/>
          </a:p>
        </p:txBody>
      </p:sp>
    </p:spTree>
    <p:extLst>
      <p:ext uri="{BB962C8B-B14F-4D97-AF65-F5344CB8AC3E}">
        <p14:creationId xmlns:p14="http://schemas.microsoft.com/office/powerpoint/2010/main" val="37272307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49</a:t>
            </a:fld>
            <a:endParaRPr lang="en-AU"/>
          </a:p>
        </p:txBody>
      </p:sp>
    </p:spTree>
    <p:extLst>
      <p:ext uri="{BB962C8B-B14F-4D97-AF65-F5344CB8AC3E}">
        <p14:creationId xmlns:p14="http://schemas.microsoft.com/office/powerpoint/2010/main" val="5860412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51</a:t>
            </a:fld>
            <a:endParaRPr lang="en-AU"/>
          </a:p>
        </p:txBody>
      </p:sp>
    </p:spTree>
    <p:extLst>
      <p:ext uri="{BB962C8B-B14F-4D97-AF65-F5344CB8AC3E}">
        <p14:creationId xmlns:p14="http://schemas.microsoft.com/office/powerpoint/2010/main" val="2017715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52</a:t>
            </a:fld>
            <a:endParaRPr lang="en-AU"/>
          </a:p>
        </p:txBody>
      </p:sp>
    </p:spTree>
    <p:extLst>
      <p:ext uri="{BB962C8B-B14F-4D97-AF65-F5344CB8AC3E}">
        <p14:creationId xmlns:p14="http://schemas.microsoft.com/office/powerpoint/2010/main" val="24182017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55</a:t>
            </a:fld>
            <a:endParaRPr lang="en-AU"/>
          </a:p>
        </p:txBody>
      </p:sp>
    </p:spTree>
    <p:extLst>
      <p:ext uri="{BB962C8B-B14F-4D97-AF65-F5344CB8AC3E}">
        <p14:creationId xmlns:p14="http://schemas.microsoft.com/office/powerpoint/2010/main" val="2968557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a:t>
            </a:fld>
            <a:endParaRPr lang="en-AU"/>
          </a:p>
        </p:txBody>
      </p:sp>
    </p:spTree>
    <p:extLst>
      <p:ext uri="{BB962C8B-B14F-4D97-AF65-F5344CB8AC3E}">
        <p14:creationId xmlns:p14="http://schemas.microsoft.com/office/powerpoint/2010/main" val="187001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6</a:t>
            </a:fld>
            <a:endParaRPr lang="en-AU"/>
          </a:p>
        </p:txBody>
      </p:sp>
    </p:spTree>
    <p:extLst>
      <p:ext uri="{BB962C8B-B14F-4D97-AF65-F5344CB8AC3E}">
        <p14:creationId xmlns:p14="http://schemas.microsoft.com/office/powerpoint/2010/main" val="3789712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7</a:t>
            </a:fld>
            <a:endParaRPr lang="en-AU"/>
          </a:p>
        </p:txBody>
      </p:sp>
    </p:spTree>
    <p:extLst>
      <p:ext uri="{BB962C8B-B14F-4D97-AF65-F5344CB8AC3E}">
        <p14:creationId xmlns:p14="http://schemas.microsoft.com/office/powerpoint/2010/main" val="2437182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8</a:t>
            </a:fld>
            <a:endParaRPr lang="en-AU"/>
          </a:p>
        </p:txBody>
      </p:sp>
    </p:spTree>
    <p:extLst>
      <p:ext uri="{BB962C8B-B14F-4D97-AF65-F5344CB8AC3E}">
        <p14:creationId xmlns:p14="http://schemas.microsoft.com/office/powerpoint/2010/main" val="1572765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12</a:t>
            </a:fld>
            <a:endParaRPr lang="en-AU"/>
          </a:p>
        </p:txBody>
      </p:sp>
    </p:spTree>
    <p:extLst>
      <p:ext uri="{BB962C8B-B14F-4D97-AF65-F5344CB8AC3E}">
        <p14:creationId xmlns:p14="http://schemas.microsoft.com/office/powerpoint/2010/main" val="2711017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14</a:t>
            </a:fld>
            <a:endParaRPr lang="en-AU"/>
          </a:p>
        </p:txBody>
      </p:sp>
    </p:spTree>
    <p:extLst>
      <p:ext uri="{BB962C8B-B14F-4D97-AF65-F5344CB8AC3E}">
        <p14:creationId xmlns:p14="http://schemas.microsoft.com/office/powerpoint/2010/main" val="41828179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AU" dirty="0"/>
          </a:p>
        </p:txBody>
      </p:sp>
    </p:spTree>
    <p:extLst>
      <p:ext uri="{BB962C8B-B14F-4D97-AF65-F5344CB8AC3E}">
        <p14:creationId xmlns:p14="http://schemas.microsoft.com/office/powerpoint/2010/main" val="332456893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54801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US" dirty="0"/>
              <a:t>Click to edit Master title style</a:t>
            </a:r>
            <a:endParaRPr lang="en-AU" dirty="0"/>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6198384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US"/>
              <a:t>Click to edit Master title style</a:t>
            </a:r>
            <a:endParaRPr lang="en-AU" dirty="0"/>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dirty="0"/>
          </a:p>
        </p:txBody>
      </p:sp>
    </p:spTree>
    <p:extLst>
      <p:ext uri="{BB962C8B-B14F-4D97-AF65-F5344CB8AC3E}">
        <p14:creationId xmlns:p14="http://schemas.microsoft.com/office/powerpoint/2010/main" val="389234749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US"/>
              <a:t>Click to edit Master title style</a:t>
            </a:r>
            <a:endParaRPr lang="en-AU" dirty="0"/>
          </a:p>
        </p:txBody>
      </p:sp>
      <p:sp>
        <p:nvSpPr>
          <p:cNvPr id="3" name="Content Placeholder 2"/>
          <p:cNvSpPr>
            <a:spLocks noGrp="1"/>
          </p:cNvSpPr>
          <p:nvPr>
            <p:ph idx="1"/>
          </p:nvPr>
        </p:nvSpPr>
        <p:spPr>
          <a:xfrm>
            <a:off x="179512" y="1485900"/>
            <a:ext cx="8712968" cy="2971800"/>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05441834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1520" y="3305176"/>
            <a:ext cx="8712968" cy="1021556"/>
          </a:xfrm>
        </p:spPr>
        <p:txBody>
          <a:bodyPr anchor="t"/>
          <a:lstStyle>
            <a:lvl1pPr algn="l">
              <a:defRPr sz="3600" b="1" cap="all"/>
            </a:lvl1pPr>
          </a:lstStyle>
          <a:p>
            <a:r>
              <a:rPr lang="en-US"/>
              <a:t>Click to edit Master title style</a:t>
            </a:r>
            <a:endParaRPr lang="en-AU" dirty="0"/>
          </a:p>
        </p:txBody>
      </p:sp>
      <p:sp>
        <p:nvSpPr>
          <p:cNvPr id="3" name="Text Placeholder 2"/>
          <p:cNvSpPr>
            <a:spLocks noGrp="1"/>
          </p:cNvSpPr>
          <p:nvPr>
            <p:ph type="body" idx="1"/>
          </p:nvPr>
        </p:nvSpPr>
        <p:spPr>
          <a:xfrm>
            <a:off x="251520" y="2180035"/>
            <a:ext cx="8712968" cy="1125140"/>
          </a:xfrm>
        </p:spPr>
        <p:txBody>
          <a:bodyPr anchor="b"/>
          <a:lstStyle>
            <a:lvl1pPr marL="0" indent="0">
              <a:buNone/>
              <a:defRPr sz="1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3654811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US"/>
              <a:t>Click to edit Master title style</a:t>
            </a:r>
            <a:endParaRPr lang="en-AU" dirty="0"/>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13768285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US"/>
              <a:t>Click to edit Master title style</a:t>
            </a:r>
            <a:endParaRPr lang="en-AU" dirty="0"/>
          </a:p>
        </p:txBody>
      </p:sp>
      <p:sp>
        <p:nvSpPr>
          <p:cNvPr id="3" name="Text Placeholder 2"/>
          <p:cNvSpPr>
            <a:spLocks noGrp="1"/>
          </p:cNvSpPr>
          <p:nvPr>
            <p:ph type="body" idx="1"/>
          </p:nvPr>
        </p:nvSpPr>
        <p:spPr>
          <a:xfrm>
            <a:off x="179512" y="115133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79512" y="1631156"/>
            <a:ext cx="4320480" cy="28128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49832762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US"/>
              <a:t>Click to edit Master title style</a:t>
            </a:r>
            <a:endParaRPr lang="en-AU" dirty="0"/>
          </a:p>
        </p:txBody>
      </p:sp>
    </p:spTree>
    <p:extLst>
      <p:ext uri="{BB962C8B-B14F-4D97-AF65-F5344CB8AC3E}">
        <p14:creationId xmlns:p14="http://schemas.microsoft.com/office/powerpoint/2010/main" val="1594206135"/>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9065380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US"/>
              <a:t>Click to edit Master title style</a:t>
            </a:r>
            <a:endParaRPr lang="en-AU" dirty="0"/>
          </a:p>
        </p:txBody>
      </p:sp>
      <p:sp>
        <p:nvSpPr>
          <p:cNvPr id="3" name="Content Placeholder 2"/>
          <p:cNvSpPr>
            <a:spLocks noGrp="1"/>
          </p:cNvSpPr>
          <p:nvPr>
            <p:ph idx="1"/>
          </p:nvPr>
        </p:nvSpPr>
        <p:spPr>
          <a:xfrm>
            <a:off x="3575050" y="411511"/>
            <a:ext cx="5111750" cy="4183112"/>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2906676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idx="1"/>
          </p:nvPr>
        </p:nvSpPr>
        <p:spPr>
          <a:xfrm>
            <a:off x="179512" y="1485900"/>
            <a:ext cx="8712968" cy="2971800"/>
          </a:xfrm>
        </p:spPr>
        <p:txBody>
          <a:bodyPr/>
          <a:lstStyle>
            <a:lvl1pPr>
              <a:defRPr sz="2400"/>
            </a:lvl1pPr>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04228537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AU"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dirty="0"/>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779615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51909619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US"/>
              <a:t>Click to edit Master title style</a:t>
            </a:r>
            <a:endParaRPr lang="en-AU" dirty="0"/>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7056314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1520" y="3305176"/>
            <a:ext cx="8712968" cy="1021556"/>
          </a:xfrm>
        </p:spPr>
        <p:txBody>
          <a:bodyPr anchor="t"/>
          <a:lstStyle>
            <a:lvl1pPr algn="l">
              <a:defRPr sz="3600" b="1" cap="all"/>
            </a:lvl1pPr>
          </a:lstStyle>
          <a:p>
            <a:r>
              <a:rPr lang="en-US" dirty="0"/>
              <a:t>Click to edit Master title style</a:t>
            </a:r>
            <a:endParaRPr lang="en-AU" dirty="0"/>
          </a:p>
        </p:txBody>
      </p:sp>
      <p:sp>
        <p:nvSpPr>
          <p:cNvPr id="3" name="Text Placeholder 2"/>
          <p:cNvSpPr>
            <a:spLocks noGrp="1"/>
          </p:cNvSpPr>
          <p:nvPr>
            <p:ph type="body" idx="1"/>
          </p:nvPr>
        </p:nvSpPr>
        <p:spPr>
          <a:xfrm>
            <a:off x="251520" y="2180035"/>
            <a:ext cx="8712968" cy="1125140"/>
          </a:xfrm>
        </p:spPr>
        <p:txBody>
          <a:bodyPr anchor="b"/>
          <a:lstStyle>
            <a:lvl1pPr marL="0" indent="0">
              <a:buNone/>
              <a:defRPr sz="1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Tree>
    <p:extLst>
      <p:ext uri="{BB962C8B-B14F-4D97-AF65-F5344CB8AC3E}">
        <p14:creationId xmlns:p14="http://schemas.microsoft.com/office/powerpoint/2010/main" val="36326592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2050836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US" dirty="0"/>
              <a:t>Click to edit Master title style</a:t>
            </a:r>
            <a:endParaRPr lang="en-AU" dirty="0"/>
          </a:p>
        </p:txBody>
      </p:sp>
      <p:sp>
        <p:nvSpPr>
          <p:cNvPr id="3" name="Text Placeholder 2"/>
          <p:cNvSpPr>
            <a:spLocks noGrp="1"/>
          </p:cNvSpPr>
          <p:nvPr>
            <p:ph type="body" idx="1"/>
          </p:nvPr>
        </p:nvSpPr>
        <p:spPr>
          <a:xfrm>
            <a:off x="179512" y="115133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79512" y="1631156"/>
            <a:ext cx="4320480" cy="28128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1058415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US" dirty="0"/>
              <a:t>Click to edit Master title style</a:t>
            </a:r>
            <a:endParaRPr lang="en-AU" dirty="0"/>
          </a:p>
        </p:txBody>
      </p:sp>
    </p:spTree>
    <p:extLst>
      <p:ext uri="{BB962C8B-B14F-4D97-AF65-F5344CB8AC3E}">
        <p14:creationId xmlns:p14="http://schemas.microsoft.com/office/powerpoint/2010/main" val="31329441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7091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US" dirty="0"/>
              <a:t>Click to edit Master title style</a:t>
            </a:r>
            <a:endParaRPr lang="en-AU" dirty="0"/>
          </a:p>
        </p:txBody>
      </p:sp>
      <p:sp>
        <p:nvSpPr>
          <p:cNvPr id="3" name="Content Placeholder 2"/>
          <p:cNvSpPr>
            <a:spLocks noGrp="1"/>
          </p:cNvSpPr>
          <p:nvPr>
            <p:ph idx="1"/>
          </p:nvPr>
        </p:nvSpPr>
        <p:spPr>
          <a:xfrm>
            <a:off x="3575050" y="411511"/>
            <a:ext cx="5111750" cy="4183112"/>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561646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endParaRPr lang="en-AU"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Tree>
    <p:extLst>
      <p:ext uri="{BB962C8B-B14F-4D97-AF65-F5344CB8AC3E}">
        <p14:creationId xmlns:p14="http://schemas.microsoft.com/office/powerpoint/2010/main" val="276868148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AU" dirty="0"/>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dirty="0"/>
              <a:t> 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2400" b="1">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000">
          <a:solidFill>
            <a:srgbClr val="303132"/>
          </a:solidFill>
          <a:latin typeface="+mn-lt"/>
        </a:defRPr>
      </a:lvl2pPr>
      <a:lvl3pPr marL="1143000" indent="-228600" algn="l" rtl="0" eaLnBrk="1" fontAlgn="base" hangingPunct="1">
        <a:spcBef>
          <a:spcPct val="20000"/>
        </a:spcBef>
        <a:spcAft>
          <a:spcPct val="0"/>
        </a:spcAft>
        <a:buChar char="–"/>
        <a:defRPr sz="1800">
          <a:solidFill>
            <a:srgbClr val="303132"/>
          </a:solidFill>
          <a:latin typeface="+mn-lt"/>
        </a:defRPr>
      </a:lvl3pPr>
      <a:lvl4pPr marL="1600200" indent="-228600" algn="l" rtl="0" eaLnBrk="1" fontAlgn="base" hangingPunct="1">
        <a:spcBef>
          <a:spcPct val="20000"/>
        </a:spcBef>
        <a:spcAft>
          <a:spcPct val="0"/>
        </a:spcAft>
        <a:buChar char="–"/>
        <a:defRPr sz="1600">
          <a:solidFill>
            <a:srgbClr val="303132"/>
          </a:solidFill>
          <a:latin typeface="+mn-lt"/>
        </a:defRPr>
      </a:lvl4pPr>
      <a:lvl5pPr marL="2057400" indent="-228600" algn="l" rtl="0" eaLnBrk="1" fontAlgn="base" hangingPunct="1">
        <a:spcBef>
          <a:spcPct val="20000"/>
        </a:spcBef>
        <a:spcAft>
          <a:spcPct val="0"/>
        </a:spcAft>
        <a:buChar char="–"/>
        <a:defRPr sz="16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AU" dirty="0"/>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dirty="0"/>
              <a:t> 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extLst>
      <p:ext uri="{BB962C8B-B14F-4D97-AF65-F5344CB8AC3E}">
        <p14:creationId xmlns:p14="http://schemas.microsoft.com/office/powerpoint/2010/main" val="2241847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2400" b="1">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000">
          <a:solidFill>
            <a:srgbClr val="303132"/>
          </a:solidFill>
          <a:latin typeface="+mn-lt"/>
        </a:defRPr>
      </a:lvl2pPr>
      <a:lvl3pPr marL="1143000" indent="-228600" algn="l" rtl="0" eaLnBrk="1" fontAlgn="base" hangingPunct="1">
        <a:spcBef>
          <a:spcPct val="20000"/>
        </a:spcBef>
        <a:spcAft>
          <a:spcPct val="0"/>
        </a:spcAft>
        <a:buChar char="–"/>
        <a:defRPr sz="1800">
          <a:solidFill>
            <a:srgbClr val="303132"/>
          </a:solidFill>
          <a:latin typeface="+mn-lt"/>
        </a:defRPr>
      </a:lvl3pPr>
      <a:lvl4pPr marL="1600200" indent="-228600" algn="l" rtl="0" eaLnBrk="1" fontAlgn="base" hangingPunct="1">
        <a:spcBef>
          <a:spcPct val="20000"/>
        </a:spcBef>
        <a:spcAft>
          <a:spcPct val="0"/>
        </a:spcAft>
        <a:buChar char="–"/>
        <a:defRPr sz="1600">
          <a:solidFill>
            <a:srgbClr val="303132"/>
          </a:solidFill>
          <a:latin typeface="+mn-lt"/>
        </a:defRPr>
      </a:lvl4pPr>
      <a:lvl5pPr marL="2057400" indent="-228600" algn="l" rtl="0" eaLnBrk="1" fontAlgn="base" hangingPunct="1">
        <a:spcBef>
          <a:spcPct val="20000"/>
        </a:spcBef>
        <a:spcAft>
          <a:spcPct val="0"/>
        </a:spcAft>
        <a:buChar char="–"/>
        <a:defRPr sz="16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03930" y="987574"/>
            <a:ext cx="5400600" cy="1246535"/>
          </a:xfrm>
        </p:spPr>
        <p:txBody>
          <a:bodyPr/>
          <a:lstStyle/>
          <a:p>
            <a:r>
              <a:rPr lang="en-AU" sz="3200" dirty="0"/>
              <a:t>VCE Art Creative Practice 2023-2027</a:t>
            </a:r>
            <a:br>
              <a:rPr lang="en-AU" sz="3200" dirty="0"/>
            </a:br>
            <a:br>
              <a:rPr lang="en-AU" dirty="0"/>
            </a:br>
            <a:r>
              <a:rPr lang="en-AU" dirty="0"/>
              <a:t>Unit 2</a:t>
            </a:r>
          </a:p>
        </p:txBody>
      </p:sp>
      <p:sp>
        <p:nvSpPr>
          <p:cNvPr id="5" name="Subtitle 4"/>
          <p:cNvSpPr>
            <a:spLocks noGrp="1"/>
          </p:cNvSpPr>
          <p:nvPr>
            <p:ph type="subTitle" idx="1"/>
          </p:nvPr>
        </p:nvSpPr>
        <p:spPr>
          <a:xfrm>
            <a:off x="403930" y="3147814"/>
            <a:ext cx="4752528" cy="1008112"/>
          </a:xfrm>
        </p:spPr>
        <p:txBody>
          <a:bodyPr/>
          <a:lstStyle/>
          <a:p>
            <a:r>
              <a:rPr lang="en-AU" dirty="0"/>
              <a:t>Implementation</a:t>
            </a:r>
          </a:p>
        </p:txBody>
      </p:sp>
    </p:spTree>
    <p:extLst>
      <p:ext uri="{BB962C8B-B14F-4D97-AF65-F5344CB8AC3E}">
        <p14:creationId xmlns:p14="http://schemas.microsoft.com/office/powerpoint/2010/main" val="312088573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706717-2E2E-45F0-A0FE-362744B7E2E2}"/>
              </a:ext>
            </a:extLst>
          </p:cNvPr>
          <p:cNvSpPr>
            <a:spLocks noGrp="1"/>
          </p:cNvSpPr>
          <p:nvPr>
            <p:ph type="title"/>
          </p:nvPr>
        </p:nvSpPr>
        <p:spPr>
          <a:xfrm>
            <a:off x="157778" y="123478"/>
            <a:ext cx="8713787" cy="857250"/>
          </a:xfrm>
        </p:spPr>
        <p:txBody>
          <a:bodyPr/>
          <a:lstStyle/>
          <a:p>
            <a:r>
              <a:rPr lang="en-US" sz="2400" dirty="0"/>
              <a:t>VCE Art Creative Practice</a:t>
            </a:r>
            <a:br>
              <a:rPr lang="en-US" sz="2400" dirty="0"/>
            </a:br>
            <a:r>
              <a:rPr lang="en-US" sz="2400" dirty="0"/>
              <a:t>Study specifications: Interpretive Lenses</a:t>
            </a:r>
          </a:p>
        </p:txBody>
      </p:sp>
      <p:graphicFrame>
        <p:nvGraphicFramePr>
          <p:cNvPr id="9" name="Table 9">
            <a:extLst>
              <a:ext uri="{FF2B5EF4-FFF2-40B4-BE49-F238E27FC236}">
                <a16:creationId xmlns:a16="http://schemas.microsoft.com/office/drawing/2014/main" id="{C31644EF-B236-416A-8034-5CE947EF3413}"/>
              </a:ext>
            </a:extLst>
          </p:cNvPr>
          <p:cNvGraphicFramePr>
            <a:graphicFrameLocks noGrp="1"/>
          </p:cNvGraphicFramePr>
          <p:nvPr>
            <p:extLst>
              <p:ext uri="{D42A27DB-BD31-4B8C-83A1-F6EECF244321}">
                <p14:modId xmlns:p14="http://schemas.microsoft.com/office/powerpoint/2010/main" val="2554279478"/>
              </p:ext>
            </p:extLst>
          </p:nvPr>
        </p:nvGraphicFramePr>
        <p:xfrm>
          <a:off x="2249995" y="1635646"/>
          <a:ext cx="6570476" cy="2883094"/>
        </p:xfrm>
        <a:graphic>
          <a:graphicData uri="http://schemas.openxmlformats.org/drawingml/2006/table">
            <a:tbl>
              <a:tblPr firstRow="1" bandRow="1">
                <a:tableStyleId>{21E4AEA4-8DFA-4A89-87EB-49C32662AFE0}</a:tableStyleId>
              </a:tblPr>
              <a:tblGrid>
                <a:gridCol w="6570476">
                  <a:extLst>
                    <a:ext uri="{9D8B030D-6E8A-4147-A177-3AD203B41FA5}">
                      <a16:colId xmlns:a16="http://schemas.microsoft.com/office/drawing/2014/main" val="1178279086"/>
                    </a:ext>
                  </a:extLst>
                </a:gridCol>
              </a:tblGrid>
              <a:tr h="1152128">
                <a:tc>
                  <a:txBody>
                    <a:bodyPr/>
                    <a:lstStyle/>
                    <a:p>
                      <a:r>
                        <a:rPr lang="en-AU" sz="1400" b="0" kern="1200" dirty="0">
                          <a:solidFill>
                            <a:schemeClr val="tx1"/>
                          </a:solidFill>
                          <a:effectLst/>
                          <a:latin typeface="+mn-lt"/>
                          <a:ea typeface="+mn-ea"/>
                          <a:cs typeface="+mn-cs"/>
                        </a:rPr>
                        <a:t>The Structural Lens informs the analysis and interpretation of an artwork, and its relationship with the artist and viewer or audience, through the investigation of the use of art elements and art principles, and the application of materials, techniques and processes. It also considers the stylistic qualities and symbolism evident in the artwork, and the context in which artists work and in which artworks are presented or viewed. </a:t>
                      </a:r>
                      <a:endParaRPr lang="en-AU" sz="1400" b="0" dirty="0">
                        <a:solidFill>
                          <a:schemeClr val="tx1"/>
                        </a:solidFill>
                      </a:endParaRPr>
                    </a:p>
                  </a:txBody>
                  <a:tcPr/>
                </a:tc>
                <a:extLst>
                  <a:ext uri="{0D108BD9-81ED-4DB2-BD59-A6C34878D82A}">
                    <a16:rowId xmlns:a16="http://schemas.microsoft.com/office/drawing/2014/main" val="1880993069"/>
                  </a:ext>
                </a:extLst>
              </a:tr>
              <a:tr h="585625">
                <a:tc>
                  <a:txBody>
                    <a:bodyPr/>
                    <a:lstStyle/>
                    <a:p>
                      <a:r>
                        <a:rPr lang="en-AU" sz="1400" kern="1200" dirty="0">
                          <a:solidFill>
                            <a:schemeClr val="dk1"/>
                          </a:solidFill>
                          <a:effectLst/>
                          <a:latin typeface="+mn-lt"/>
                          <a:ea typeface="+mn-ea"/>
                          <a:cs typeface="+mn-cs"/>
                        </a:rPr>
                        <a:t>The Personal Lens informs the analysis and interpretation of an artwork through the investigation of the personal feelings, beliefs and life experiences of the artist, viewer or audience.</a:t>
                      </a:r>
                      <a:endParaRPr lang="en-AU" sz="1400" b="1" dirty="0"/>
                    </a:p>
                  </a:txBody>
                  <a:tcPr/>
                </a:tc>
                <a:extLst>
                  <a:ext uri="{0D108BD9-81ED-4DB2-BD59-A6C34878D82A}">
                    <a16:rowId xmlns:a16="http://schemas.microsoft.com/office/drawing/2014/main" val="4156485169"/>
                  </a:ext>
                </a:extLst>
              </a:tr>
              <a:tr h="7799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The Cultural Lens informs the analysis and interpretation of an artwork through the investigation of social, historical and cultural influences and representations. </a:t>
                      </a:r>
                      <a:endParaRPr lang="en-AU" sz="1400" dirty="0"/>
                    </a:p>
                  </a:txBody>
                  <a:tcPr/>
                </a:tc>
                <a:extLst>
                  <a:ext uri="{0D108BD9-81ED-4DB2-BD59-A6C34878D82A}">
                    <a16:rowId xmlns:a16="http://schemas.microsoft.com/office/drawing/2014/main" val="4157902489"/>
                  </a:ext>
                </a:extLst>
              </a:tr>
            </a:tbl>
          </a:graphicData>
        </a:graphic>
      </p:graphicFrame>
      <p:sp>
        <p:nvSpPr>
          <p:cNvPr id="11" name="Arrow: Left-Right 10">
            <a:extLst>
              <a:ext uri="{FF2B5EF4-FFF2-40B4-BE49-F238E27FC236}">
                <a16:creationId xmlns:a16="http://schemas.microsoft.com/office/drawing/2014/main" id="{259DE20A-B8CD-4004-AB24-D24C35E02A1F}"/>
              </a:ext>
            </a:extLst>
          </p:cNvPr>
          <p:cNvSpPr/>
          <p:nvPr/>
        </p:nvSpPr>
        <p:spPr bwMode="auto">
          <a:xfrm>
            <a:off x="157778" y="886213"/>
            <a:ext cx="8662693" cy="749433"/>
          </a:xfrm>
          <a:prstGeom prst="leftRightArrow">
            <a:avLst/>
          </a:prstGeom>
          <a:solidFill>
            <a:schemeClr val="accent6">
              <a:lumMod val="20000"/>
              <a:lumOff val="80000"/>
            </a:schemeClr>
          </a:solidFill>
          <a:ln w="9525" cap="flat" cmpd="sng" algn="ctr">
            <a:solidFill>
              <a:schemeClr val="accent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0" i="0" u="none" strike="noStrike" cap="none" normalizeH="0" baseline="0" dirty="0">
                <a:ln>
                  <a:noFill/>
                </a:ln>
                <a:solidFill>
                  <a:schemeClr val="accent6">
                    <a:lumMod val="75000"/>
                  </a:schemeClr>
                </a:solidFill>
                <a:effectLst/>
                <a:latin typeface="+mn-lt"/>
              </a:rPr>
              <a:t>Through Making and Responding</a:t>
            </a:r>
          </a:p>
        </p:txBody>
      </p:sp>
      <p:graphicFrame>
        <p:nvGraphicFramePr>
          <p:cNvPr id="12" name="Table 12">
            <a:extLst>
              <a:ext uri="{FF2B5EF4-FFF2-40B4-BE49-F238E27FC236}">
                <a16:creationId xmlns:a16="http://schemas.microsoft.com/office/drawing/2014/main" id="{2A039F54-8518-4CB1-89DD-7853F6BCD7F8}"/>
              </a:ext>
            </a:extLst>
          </p:cNvPr>
          <p:cNvGraphicFramePr>
            <a:graphicFrameLocks noGrp="1"/>
          </p:cNvGraphicFramePr>
          <p:nvPr>
            <p:extLst>
              <p:ext uri="{D42A27DB-BD31-4B8C-83A1-F6EECF244321}">
                <p14:modId xmlns:p14="http://schemas.microsoft.com/office/powerpoint/2010/main" val="3841995697"/>
              </p:ext>
            </p:extLst>
          </p:nvPr>
        </p:nvGraphicFramePr>
        <p:xfrm>
          <a:off x="251520" y="1664201"/>
          <a:ext cx="1805593" cy="2824375"/>
        </p:xfrm>
        <a:graphic>
          <a:graphicData uri="http://schemas.openxmlformats.org/drawingml/2006/table">
            <a:tbl>
              <a:tblPr firstRow="1" bandRow="1">
                <a:tableStyleId>{93296810-A885-4BE3-A3E7-6D5BEEA58F35}</a:tableStyleId>
              </a:tblPr>
              <a:tblGrid>
                <a:gridCol w="1805593">
                  <a:extLst>
                    <a:ext uri="{9D8B030D-6E8A-4147-A177-3AD203B41FA5}">
                      <a16:colId xmlns:a16="http://schemas.microsoft.com/office/drawing/2014/main" val="3148514858"/>
                    </a:ext>
                  </a:extLst>
                </a:gridCol>
              </a:tblGrid>
              <a:tr h="1405081">
                <a:tc>
                  <a:txBody>
                    <a:bodyPr/>
                    <a:lstStyle/>
                    <a:p>
                      <a:pPr algn="ctr"/>
                      <a:r>
                        <a:rPr lang="en-AU" b="1" dirty="0">
                          <a:solidFill>
                            <a:schemeClr val="bg1"/>
                          </a:solidFill>
                        </a:rPr>
                        <a:t>Structural Lens</a:t>
                      </a:r>
                    </a:p>
                  </a:txBody>
                  <a:tcPr anchor="ctr">
                    <a:solidFill>
                      <a:schemeClr val="accent6">
                        <a:lumMod val="50000"/>
                      </a:schemeClr>
                    </a:solidFill>
                  </a:tcPr>
                </a:tc>
                <a:extLst>
                  <a:ext uri="{0D108BD9-81ED-4DB2-BD59-A6C34878D82A}">
                    <a16:rowId xmlns:a16="http://schemas.microsoft.com/office/drawing/2014/main" val="670950386"/>
                  </a:ext>
                </a:extLst>
              </a:tr>
              <a:tr h="738280">
                <a:tc>
                  <a:txBody>
                    <a:bodyPr/>
                    <a:lstStyle/>
                    <a:p>
                      <a:pPr algn="ctr"/>
                      <a:r>
                        <a:rPr lang="en-AU" b="1" dirty="0">
                          <a:solidFill>
                            <a:schemeClr val="bg1"/>
                          </a:solidFill>
                        </a:rPr>
                        <a:t>Personal Lens</a:t>
                      </a:r>
                    </a:p>
                  </a:txBody>
                  <a:tcPr anchor="ctr">
                    <a:solidFill>
                      <a:srgbClr val="468EAE"/>
                    </a:solidFill>
                  </a:tcPr>
                </a:tc>
                <a:extLst>
                  <a:ext uri="{0D108BD9-81ED-4DB2-BD59-A6C34878D82A}">
                    <a16:rowId xmlns:a16="http://schemas.microsoft.com/office/drawing/2014/main" val="1116211340"/>
                  </a:ext>
                </a:extLst>
              </a:tr>
              <a:tr h="681014">
                <a:tc>
                  <a:txBody>
                    <a:bodyPr/>
                    <a:lstStyle/>
                    <a:p>
                      <a:pPr algn="ctr"/>
                      <a:r>
                        <a:rPr lang="en-AU" b="1" dirty="0">
                          <a:solidFill>
                            <a:schemeClr val="bg1"/>
                          </a:solidFill>
                        </a:rPr>
                        <a:t>Cultural Lens</a:t>
                      </a:r>
                    </a:p>
                  </a:txBody>
                  <a:tcPr anchor="ctr">
                    <a:solidFill>
                      <a:schemeClr val="accent2">
                        <a:lumMod val="75000"/>
                      </a:schemeClr>
                    </a:solidFill>
                  </a:tcPr>
                </a:tc>
                <a:extLst>
                  <a:ext uri="{0D108BD9-81ED-4DB2-BD59-A6C34878D82A}">
                    <a16:rowId xmlns:a16="http://schemas.microsoft.com/office/drawing/2014/main" val="2226806147"/>
                  </a:ext>
                </a:extLst>
              </a:tr>
            </a:tbl>
          </a:graphicData>
        </a:graphic>
      </p:graphicFrame>
    </p:spTree>
    <p:extLst>
      <p:ext uri="{BB962C8B-B14F-4D97-AF65-F5344CB8AC3E}">
        <p14:creationId xmlns:p14="http://schemas.microsoft.com/office/powerpoint/2010/main" val="236508697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0417C98-BC45-4E98-8872-74210C415FEB}"/>
              </a:ext>
            </a:extLst>
          </p:cNvPr>
          <p:cNvSpPr>
            <a:spLocks noGrp="1"/>
          </p:cNvSpPr>
          <p:nvPr>
            <p:ph type="title"/>
          </p:nvPr>
        </p:nvSpPr>
        <p:spPr>
          <a:xfrm>
            <a:off x="323528" y="195486"/>
            <a:ext cx="8713787" cy="857250"/>
          </a:xfrm>
        </p:spPr>
        <p:txBody>
          <a:bodyPr/>
          <a:lstStyle/>
          <a:p>
            <a:r>
              <a:rPr lang="en-US" sz="1800" dirty="0"/>
              <a:t>VCE Art Creative Practice</a:t>
            </a:r>
            <a:br>
              <a:rPr lang="en-US" dirty="0"/>
            </a:br>
            <a:r>
              <a:rPr lang="en-US" dirty="0"/>
              <a:t>Study specifications: Study Terms</a:t>
            </a:r>
          </a:p>
        </p:txBody>
      </p:sp>
      <p:sp>
        <p:nvSpPr>
          <p:cNvPr id="5" name="Rectangle: Rounded Corners 4">
            <a:extLst>
              <a:ext uri="{FF2B5EF4-FFF2-40B4-BE49-F238E27FC236}">
                <a16:creationId xmlns:a16="http://schemas.microsoft.com/office/drawing/2014/main" id="{F505F0EF-9E00-4CA7-A1CF-5C022F2BB753}"/>
              </a:ext>
            </a:extLst>
          </p:cNvPr>
          <p:cNvSpPr/>
          <p:nvPr/>
        </p:nvSpPr>
        <p:spPr bwMode="auto">
          <a:xfrm>
            <a:off x="2339752" y="1275606"/>
            <a:ext cx="4968552" cy="3096344"/>
          </a:xfrm>
          <a:prstGeom prst="roundRect">
            <a:avLst/>
          </a:prstGeom>
          <a:solidFill>
            <a:schemeClr val="accent6">
              <a:lumMod val="20000"/>
              <a:lumOff val="80000"/>
            </a:schemeClr>
          </a:solid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2000" i="0" u="none" strike="noStrike" cap="none" normalizeH="0" baseline="0" dirty="0">
                <a:ln>
                  <a:noFill/>
                </a:ln>
                <a:effectLst/>
                <a:latin typeface="+mn-lt"/>
              </a:rPr>
              <a:t>Art elements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2000" dirty="0">
                <a:latin typeface="+mn-lt"/>
              </a:rPr>
              <a:t>Art principles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2000" i="0" u="none" strike="noStrike" cap="none" normalizeH="0" baseline="0" dirty="0">
                <a:ln>
                  <a:noFill/>
                </a:ln>
                <a:effectLst/>
                <a:latin typeface="+mn-lt"/>
              </a:rPr>
              <a:t>Art forms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2000" dirty="0">
                <a:latin typeface="+mn-lt"/>
              </a:rPr>
              <a:t>Contexts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2000" i="0" u="none" strike="noStrike" cap="none" normalizeH="0" baseline="0" dirty="0">
                <a:ln>
                  <a:noFill/>
                </a:ln>
                <a:effectLst/>
                <a:latin typeface="+mn-lt"/>
              </a:rPr>
              <a:t>Critique</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2000" dirty="0">
                <a:latin typeface="+mn-lt"/>
              </a:rPr>
              <a:t>Influences and inspiration</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2000" i="0" u="none" strike="noStrike" cap="none" normalizeH="0" baseline="0" dirty="0">
                <a:ln>
                  <a:noFill/>
                </a:ln>
                <a:effectLst/>
                <a:latin typeface="+mn-lt"/>
              </a:rPr>
              <a:t>Visual language</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2000" dirty="0">
                <a:latin typeface="+mn-lt"/>
              </a:rPr>
              <a:t>Body of Work</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2000" i="0" u="none" strike="noStrike" cap="none" normalizeH="0" baseline="0" dirty="0">
                <a:ln>
                  <a:noFill/>
                </a:ln>
                <a:effectLst/>
                <a:latin typeface="+mn-lt"/>
              </a:rPr>
              <a:t>Contemporary artists and artworks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AU" sz="2000" i="0" u="none" strike="noStrike" cap="none" normalizeH="0" baseline="0" dirty="0">
              <a:ln>
                <a:noFill/>
              </a:ln>
              <a:effectLst/>
              <a:latin typeface="Verdana" pitchFamily="34" charset="0"/>
            </a:endParaRPr>
          </a:p>
        </p:txBody>
      </p:sp>
    </p:spTree>
    <p:extLst>
      <p:ext uri="{BB962C8B-B14F-4D97-AF65-F5344CB8AC3E}">
        <p14:creationId xmlns:p14="http://schemas.microsoft.com/office/powerpoint/2010/main" val="7568305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6225B-B9A3-4099-BC96-1FC76A048F91}"/>
              </a:ext>
            </a:extLst>
          </p:cNvPr>
          <p:cNvSpPr>
            <a:spLocks noGrp="1"/>
          </p:cNvSpPr>
          <p:nvPr>
            <p:ph type="title"/>
          </p:nvPr>
        </p:nvSpPr>
        <p:spPr>
          <a:xfrm>
            <a:off x="215516" y="195486"/>
            <a:ext cx="8712968" cy="857250"/>
          </a:xfrm>
        </p:spPr>
        <p:txBody>
          <a:bodyPr/>
          <a:lstStyle/>
          <a:p>
            <a:r>
              <a:rPr lang="en-US" sz="1800" dirty="0"/>
              <a:t>VCE Art Creative Practice</a:t>
            </a:r>
            <a:br>
              <a:rPr lang="en-AU" dirty="0"/>
            </a:br>
            <a:r>
              <a:rPr lang="en-AU" dirty="0"/>
              <a:t>Big Planning Ideas </a:t>
            </a:r>
            <a:endParaRPr lang="en-AU" dirty="0">
              <a:solidFill>
                <a:srgbClr val="FF0000"/>
              </a:solidFill>
            </a:endParaRPr>
          </a:p>
        </p:txBody>
      </p:sp>
      <p:sp>
        <p:nvSpPr>
          <p:cNvPr id="3" name="Content Placeholder 2">
            <a:extLst>
              <a:ext uri="{FF2B5EF4-FFF2-40B4-BE49-F238E27FC236}">
                <a16:creationId xmlns:a16="http://schemas.microsoft.com/office/drawing/2014/main" id="{FE06DFFF-908F-4142-865C-2FA265B98B40}"/>
              </a:ext>
            </a:extLst>
          </p:cNvPr>
          <p:cNvSpPr>
            <a:spLocks noGrp="1"/>
          </p:cNvSpPr>
          <p:nvPr>
            <p:ph idx="1"/>
          </p:nvPr>
        </p:nvSpPr>
        <p:spPr>
          <a:xfrm>
            <a:off x="107504" y="1203598"/>
            <a:ext cx="8712968" cy="3312368"/>
          </a:xfrm>
          <a:solidFill>
            <a:schemeClr val="bg1"/>
          </a:solidFill>
        </p:spPr>
        <p:txBody>
          <a:bodyPr/>
          <a:lstStyle/>
          <a:p>
            <a:pPr marL="0" indent="0">
              <a:lnSpc>
                <a:spcPts val="2400"/>
              </a:lnSpc>
              <a:spcBef>
                <a:spcPts val="2000"/>
              </a:spcBef>
              <a:spcAft>
                <a:spcPts val="600"/>
              </a:spcAft>
              <a:buNone/>
            </a:pPr>
            <a:r>
              <a:rPr lang="en-US" sz="1800" dirty="0">
                <a:solidFill>
                  <a:srgbClr val="0F7EB4"/>
                </a:solidFill>
                <a:effectLst/>
                <a:latin typeface="Arial" panose="020B0604020202020204" pitchFamily="34" charset="0"/>
                <a:ea typeface="Calibri" panose="020F0502020204030204" pitchFamily="34" charset="0"/>
              </a:rPr>
              <a:t>Inspiration</a:t>
            </a:r>
            <a:endParaRPr lang="en-AU" sz="1800" dirty="0">
              <a:solidFill>
                <a:srgbClr val="0F7EB4"/>
              </a:solidFill>
              <a:effectLst/>
              <a:latin typeface="Arial" panose="020B0604020202020204" pitchFamily="34" charset="0"/>
              <a:ea typeface="Calibri" panose="020F0502020204030204" pitchFamily="34" charset="0"/>
            </a:endParaRPr>
          </a:p>
          <a:p>
            <a:pPr marL="0" indent="0">
              <a:spcBef>
                <a:spcPts val="600"/>
              </a:spcBef>
              <a:spcAft>
                <a:spcPts val="600"/>
              </a:spcAft>
              <a:buNone/>
            </a:pPr>
            <a:r>
              <a:rPr lang="en-US" sz="1400" b="0" dirty="0">
                <a:solidFill>
                  <a:srgbClr val="000000"/>
                </a:solidFill>
                <a:effectLst/>
                <a:latin typeface="Arial" panose="020B0604020202020204" pitchFamily="34" charset="0"/>
                <a:ea typeface="Calibri" panose="020F0502020204030204" pitchFamily="34" charset="0"/>
              </a:rPr>
              <a:t>A core focus of VCE Art Creative Practice is the place of the student artist in the world continuum of artmaking. The connection of the student to historical and contemporary art is crucial and students must be supported to regularly refer to the work of other artists and sources of inspiration. </a:t>
            </a:r>
          </a:p>
          <a:p>
            <a:pPr marL="0" indent="0">
              <a:lnSpc>
                <a:spcPts val="2400"/>
              </a:lnSpc>
              <a:spcBef>
                <a:spcPts val="2000"/>
              </a:spcBef>
              <a:spcAft>
                <a:spcPts val="600"/>
              </a:spcAft>
              <a:buNone/>
            </a:pPr>
            <a:r>
              <a:rPr lang="en-US" sz="1800" dirty="0">
                <a:solidFill>
                  <a:srgbClr val="0F7EB4"/>
                </a:solidFill>
                <a:effectLst/>
                <a:latin typeface="Arial" panose="020B0604020202020204" pitchFamily="34" charset="0"/>
                <a:ea typeface="Calibri" panose="020F0502020204030204" pitchFamily="34" charset="0"/>
              </a:rPr>
              <a:t>Selecting artworks for study</a:t>
            </a:r>
            <a:endParaRPr lang="en-AU" sz="1800" dirty="0">
              <a:solidFill>
                <a:srgbClr val="0F7EB4"/>
              </a:solidFill>
              <a:effectLst/>
              <a:latin typeface="Arial" panose="020B0604020202020204" pitchFamily="34" charset="0"/>
              <a:ea typeface="Calibri" panose="020F0502020204030204" pitchFamily="34" charset="0"/>
            </a:endParaRPr>
          </a:p>
          <a:p>
            <a:pPr marL="0" indent="0">
              <a:buNone/>
            </a:pPr>
            <a:r>
              <a:rPr lang="en-AU" sz="1400" b="0" dirty="0">
                <a:effectLst/>
                <a:latin typeface="Arial" panose="020B0604020202020204" pitchFamily="34" charset="0"/>
                <a:ea typeface="Calibri" panose="020F0502020204030204" pitchFamily="34" charset="0"/>
                <a:cs typeface="Arial" panose="020B0604020202020204" pitchFamily="34" charset="0"/>
              </a:rPr>
              <a:t>Students should be encouraged to view artworks from a broad range of periods and cultures and experiment with a wide range of materials, techniques and processes. The study encourages teachers to take their students out of the classroom environment and inform their art making through visits to galleries and studios, and through experience working with practising artists, curators, critics and art historians. </a:t>
            </a:r>
          </a:p>
        </p:txBody>
      </p:sp>
    </p:spTree>
    <p:extLst>
      <p:ext uri="{BB962C8B-B14F-4D97-AF65-F5344CB8AC3E}">
        <p14:creationId xmlns:p14="http://schemas.microsoft.com/office/powerpoint/2010/main" val="8057595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F48F4-D503-4DD4-A4A2-7DCCABB83061}"/>
              </a:ext>
            </a:extLst>
          </p:cNvPr>
          <p:cNvSpPr>
            <a:spLocks noGrp="1"/>
          </p:cNvSpPr>
          <p:nvPr>
            <p:ph type="title"/>
          </p:nvPr>
        </p:nvSpPr>
        <p:spPr/>
        <p:txBody>
          <a:bodyPr/>
          <a:lstStyle/>
          <a:p>
            <a:r>
              <a:rPr lang="en-AU" dirty="0"/>
              <a:t>Big planning ideas</a:t>
            </a:r>
          </a:p>
        </p:txBody>
      </p:sp>
      <p:sp>
        <p:nvSpPr>
          <p:cNvPr id="3" name="Content Placeholder 2">
            <a:extLst>
              <a:ext uri="{FF2B5EF4-FFF2-40B4-BE49-F238E27FC236}">
                <a16:creationId xmlns:a16="http://schemas.microsoft.com/office/drawing/2014/main" id="{0A434C2F-C456-4D09-BA4B-AB5B3E04DFBC}"/>
              </a:ext>
            </a:extLst>
          </p:cNvPr>
          <p:cNvSpPr>
            <a:spLocks noGrp="1"/>
          </p:cNvSpPr>
          <p:nvPr>
            <p:ph idx="1"/>
          </p:nvPr>
        </p:nvSpPr>
        <p:spPr>
          <a:xfrm>
            <a:off x="179512" y="1269918"/>
            <a:ext cx="8712968" cy="2971800"/>
          </a:xfrm>
        </p:spPr>
        <p:txBody>
          <a:bodyPr/>
          <a:lstStyle/>
          <a:p>
            <a:pPr marL="0" indent="0">
              <a:buNone/>
            </a:pPr>
            <a:r>
              <a:rPr lang="en-AU" sz="24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Selecting artists for study</a:t>
            </a:r>
          </a:p>
          <a:p>
            <a:r>
              <a:rPr lang="en-AU" sz="2400" b="0" dirty="0">
                <a:effectLst/>
                <a:latin typeface="Arial" panose="020B0604020202020204" pitchFamily="34" charset="0"/>
                <a:ea typeface="Calibri" panose="020F0502020204030204" pitchFamily="34" charset="0"/>
                <a:cs typeface="Arial" panose="020B0604020202020204" pitchFamily="34" charset="0"/>
              </a:rPr>
              <a:t>Select artists for whom there is sufficient background information, so the inquiry can be deep and broad. </a:t>
            </a:r>
          </a:p>
          <a:p>
            <a:r>
              <a:rPr lang="en-AU" b="0" dirty="0">
                <a:latin typeface="Arial" panose="020B0604020202020204" pitchFamily="34" charset="0"/>
                <a:ea typeface="Calibri" panose="020F0502020204030204" pitchFamily="34" charset="0"/>
                <a:cs typeface="Arial" panose="020B0604020202020204" pitchFamily="34" charset="0"/>
              </a:rPr>
              <a:t>I</a:t>
            </a:r>
            <a:r>
              <a:rPr lang="en-AU" sz="2400" b="0" dirty="0">
                <a:effectLst/>
                <a:latin typeface="Arial" panose="020B0604020202020204" pitchFamily="34" charset="0"/>
                <a:ea typeface="Calibri" panose="020F0502020204030204" pitchFamily="34" charset="0"/>
                <a:cs typeface="Arial" panose="020B0604020202020204" pitchFamily="34" charset="0"/>
              </a:rPr>
              <a:t>nvestigate the origins of the artist’s practice more broadly and research the ideas and issues they represent in their work. </a:t>
            </a:r>
            <a:endParaRPr lang="en-AU" b="0" dirty="0">
              <a:latin typeface="Arial" panose="020B0604020202020204" pitchFamily="34" charset="0"/>
              <a:ea typeface="Calibri" panose="020F0502020204030204" pitchFamily="34" charset="0"/>
              <a:cs typeface="Arial" panose="020B0604020202020204" pitchFamily="34" charset="0"/>
            </a:endParaRPr>
          </a:p>
          <a:p>
            <a:r>
              <a:rPr lang="en-AU" sz="2400" b="0" dirty="0">
                <a:effectLst/>
                <a:latin typeface="Arial" panose="020B0604020202020204" pitchFamily="34" charset="0"/>
                <a:ea typeface="Calibri" panose="020F0502020204030204" pitchFamily="34" charset="0"/>
                <a:cs typeface="Arial" panose="020B0604020202020204" pitchFamily="34" charset="0"/>
              </a:rPr>
              <a:t>Investigate the intention of the artist for the presentation of the work and for whom it is intended and why. </a:t>
            </a:r>
            <a:endParaRPr lang="en-AU" sz="2800" b="0" dirty="0">
              <a:solidFill>
                <a:srgbClr val="FF0000"/>
              </a:solidFill>
              <a:latin typeface="Arial" panose="020B0604020202020204" pitchFamily="34" charset="0"/>
              <a:cs typeface="Arial" panose="020B0604020202020204" pitchFamily="34" charset="0"/>
            </a:endParaRPr>
          </a:p>
          <a:p>
            <a:endParaRPr lang="en-AU" dirty="0"/>
          </a:p>
        </p:txBody>
      </p:sp>
      <p:sp>
        <p:nvSpPr>
          <p:cNvPr id="5" name="TextBox 4">
            <a:extLst>
              <a:ext uri="{FF2B5EF4-FFF2-40B4-BE49-F238E27FC236}">
                <a16:creationId xmlns:a16="http://schemas.microsoft.com/office/drawing/2014/main" id="{37837876-1F68-44B9-8477-BF56D173DF66}"/>
              </a:ext>
            </a:extLst>
          </p:cNvPr>
          <p:cNvSpPr txBox="1"/>
          <p:nvPr/>
        </p:nvSpPr>
        <p:spPr>
          <a:xfrm>
            <a:off x="179512" y="240812"/>
            <a:ext cx="4575940" cy="369332"/>
          </a:xfrm>
          <a:prstGeom prst="rect">
            <a:avLst/>
          </a:prstGeom>
          <a:noFill/>
        </p:spPr>
        <p:txBody>
          <a:bodyPr wrap="square">
            <a:spAutoFit/>
          </a:bodyPr>
          <a:lstStyle/>
          <a:p>
            <a:r>
              <a:rPr lang="en-US" sz="1800" b="1" dirty="0">
                <a:solidFill>
                  <a:schemeClr val="accent6"/>
                </a:solidFill>
                <a:latin typeface="+mn-lt"/>
              </a:rPr>
              <a:t>VCE Art Creative Practice</a:t>
            </a:r>
            <a:endParaRPr lang="en-AU" sz="1800" b="1" dirty="0">
              <a:solidFill>
                <a:schemeClr val="accent6"/>
              </a:solidFill>
              <a:latin typeface="+mn-lt"/>
            </a:endParaRPr>
          </a:p>
        </p:txBody>
      </p:sp>
    </p:spTree>
    <p:extLst>
      <p:ext uri="{BB962C8B-B14F-4D97-AF65-F5344CB8AC3E}">
        <p14:creationId xmlns:p14="http://schemas.microsoft.com/office/powerpoint/2010/main" val="18205218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6FAFD-75F5-4CAD-A984-A86C54D96BD5}"/>
              </a:ext>
            </a:extLst>
          </p:cNvPr>
          <p:cNvSpPr>
            <a:spLocks noGrp="1"/>
          </p:cNvSpPr>
          <p:nvPr>
            <p:ph type="title"/>
          </p:nvPr>
        </p:nvSpPr>
        <p:spPr>
          <a:xfrm>
            <a:off x="215516" y="411510"/>
            <a:ext cx="8712968" cy="857250"/>
          </a:xfrm>
        </p:spPr>
        <p:txBody>
          <a:bodyPr/>
          <a:lstStyle/>
          <a:p>
            <a:r>
              <a:rPr lang="en-AU" dirty="0"/>
              <a:t>Big planning ideas</a:t>
            </a:r>
          </a:p>
        </p:txBody>
      </p:sp>
      <p:sp>
        <p:nvSpPr>
          <p:cNvPr id="3" name="Content Placeholder 2">
            <a:extLst>
              <a:ext uri="{FF2B5EF4-FFF2-40B4-BE49-F238E27FC236}">
                <a16:creationId xmlns:a16="http://schemas.microsoft.com/office/drawing/2014/main" id="{C4D93EAF-F1F1-4180-A11D-BC9EEC27114F}"/>
              </a:ext>
            </a:extLst>
          </p:cNvPr>
          <p:cNvSpPr>
            <a:spLocks noGrp="1"/>
          </p:cNvSpPr>
          <p:nvPr>
            <p:ph idx="1"/>
          </p:nvPr>
        </p:nvSpPr>
        <p:spPr>
          <a:xfrm>
            <a:off x="179512" y="1085850"/>
            <a:ext cx="8712968" cy="2971800"/>
          </a:xfrm>
        </p:spPr>
        <p:txBody>
          <a:bodyPr/>
          <a:lstStyle/>
          <a:p>
            <a:pPr marL="0" indent="0">
              <a:lnSpc>
                <a:spcPts val="2400"/>
              </a:lnSpc>
              <a:spcBef>
                <a:spcPts val="2000"/>
              </a:spcBef>
              <a:spcAft>
                <a:spcPts val="600"/>
              </a:spcAft>
              <a:buNone/>
            </a:pPr>
            <a:r>
              <a:rPr lang="en-US" sz="1800" dirty="0">
                <a:solidFill>
                  <a:srgbClr val="0F7EB4"/>
                </a:solidFill>
                <a:effectLst/>
                <a:latin typeface="Arial" panose="020B0604020202020204" pitchFamily="34" charset="0"/>
                <a:ea typeface="Calibri" panose="020F0502020204030204" pitchFamily="34" charset="0"/>
              </a:rPr>
              <a:t>Art Forms</a:t>
            </a:r>
            <a:endParaRPr lang="en-AU" sz="1800" dirty="0">
              <a:solidFill>
                <a:srgbClr val="0F7EB4"/>
              </a:solidFill>
              <a:effectLst/>
              <a:latin typeface="Arial" panose="020B0604020202020204" pitchFamily="34" charset="0"/>
              <a:ea typeface="Calibri" panose="020F0502020204030204" pitchFamily="34" charset="0"/>
            </a:endParaRPr>
          </a:p>
          <a:p>
            <a:pPr>
              <a:spcBef>
                <a:spcPts val="600"/>
              </a:spcBef>
              <a:spcAft>
                <a:spcPts val="600"/>
              </a:spcAft>
            </a:pPr>
            <a:r>
              <a:rPr lang="en-US" sz="1800" b="0" dirty="0">
                <a:solidFill>
                  <a:srgbClr val="000000"/>
                </a:solidFill>
                <a:effectLst/>
                <a:latin typeface="Arial" panose="020B0604020202020204" pitchFamily="34" charset="0"/>
                <a:ea typeface="Calibri" panose="020F0502020204030204" pitchFamily="34" charset="0"/>
              </a:rPr>
              <a:t>VCE Art Creative Practice introduces students to a range of artists practice and artworks. </a:t>
            </a:r>
          </a:p>
          <a:p>
            <a:pPr>
              <a:spcBef>
                <a:spcPts val="600"/>
              </a:spcBef>
              <a:spcAft>
                <a:spcPts val="600"/>
              </a:spcAft>
            </a:pPr>
            <a:r>
              <a:rPr lang="en-US" sz="1800" b="0" dirty="0">
                <a:solidFill>
                  <a:srgbClr val="000000"/>
                </a:solidFill>
                <a:latin typeface="Arial" panose="020B0604020202020204" pitchFamily="34" charset="0"/>
                <a:ea typeface="Calibri" panose="020F0502020204030204" pitchFamily="34" charset="0"/>
              </a:rPr>
              <a:t>I</a:t>
            </a:r>
            <a:r>
              <a:rPr lang="en-US" sz="1800" b="0" dirty="0">
                <a:solidFill>
                  <a:srgbClr val="000000"/>
                </a:solidFill>
                <a:effectLst/>
                <a:latin typeface="Arial" panose="020B0604020202020204" pitchFamily="34" charset="0"/>
                <a:ea typeface="Calibri" panose="020F0502020204030204" pitchFamily="34" charset="0"/>
              </a:rPr>
              <a:t>t is important that in students engage with a range of art forms across Units 1 to 4. A list of art forms is on page 17 of the VCE Art Creative Practice study design along with a definition of materials, techniques and processes. </a:t>
            </a:r>
          </a:p>
          <a:p>
            <a:pPr>
              <a:spcBef>
                <a:spcPts val="600"/>
              </a:spcBef>
              <a:spcAft>
                <a:spcPts val="600"/>
              </a:spcAft>
            </a:pPr>
            <a:r>
              <a:rPr lang="en-US" sz="1800" b="0" dirty="0">
                <a:solidFill>
                  <a:srgbClr val="000000"/>
                </a:solidFill>
                <a:effectLst/>
                <a:latin typeface="Arial" panose="020B0604020202020204" pitchFamily="34" charset="0"/>
                <a:ea typeface="Calibri" panose="020F0502020204030204" pitchFamily="34" charset="0"/>
              </a:rPr>
              <a:t>Students must understand the specific use of materials, techniques and processes associated with the art form that is selected. </a:t>
            </a:r>
          </a:p>
          <a:p>
            <a:pPr>
              <a:spcBef>
                <a:spcPts val="600"/>
              </a:spcBef>
              <a:spcAft>
                <a:spcPts val="600"/>
              </a:spcAft>
            </a:pPr>
            <a:r>
              <a:rPr lang="en-US" sz="1800" b="0" dirty="0">
                <a:solidFill>
                  <a:srgbClr val="000000"/>
                </a:solidFill>
                <a:latin typeface="Arial" panose="020B0604020202020204" pitchFamily="34" charset="0"/>
                <a:ea typeface="Calibri" panose="020F0502020204030204" pitchFamily="34" charset="0"/>
              </a:rPr>
              <a:t>T</a:t>
            </a:r>
            <a:r>
              <a:rPr lang="en-US" sz="1800" b="0" dirty="0">
                <a:solidFill>
                  <a:srgbClr val="000000"/>
                </a:solidFill>
                <a:effectLst/>
                <a:latin typeface="Arial" panose="020B0604020202020204" pitchFamily="34" charset="0"/>
                <a:ea typeface="Calibri" panose="020F0502020204030204" pitchFamily="34" charset="0"/>
              </a:rPr>
              <a:t>eachers should aim to expose students to a diverse range of art forms and how visual language is created by artists working in a specific art form.</a:t>
            </a:r>
            <a:endParaRPr lang="en-AU" sz="1800" b="0" dirty="0">
              <a:solidFill>
                <a:srgbClr val="000000"/>
              </a:solidFill>
              <a:effectLst/>
              <a:latin typeface="Arial" panose="020B0604020202020204" pitchFamily="34" charset="0"/>
              <a:ea typeface="Calibri" panose="020F0502020204030204" pitchFamily="34" charset="0"/>
            </a:endParaRPr>
          </a:p>
          <a:p>
            <a:pPr marL="0" indent="0">
              <a:buNone/>
            </a:pPr>
            <a:endParaRPr lang="en-AU" dirty="0"/>
          </a:p>
        </p:txBody>
      </p:sp>
      <p:sp>
        <p:nvSpPr>
          <p:cNvPr id="4" name="TextBox 3">
            <a:extLst>
              <a:ext uri="{FF2B5EF4-FFF2-40B4-BE49-F238E27FC236}">
                <a16:creationId xmlns:a16="http://schemas.microsoft.com/office/drawing/2014/main" id="{CD1454F8-5B13-4DFD-914D-C2D6ED71C937}"/>
              </a:ext>
            </a:extLst>
          </p:cNvPr>
          <p:cNvSpPr txBox="1"/>
          <p:nvPr/>
        </p:nvSpPr>
        <p:spPr>
          <a:xfrm>
            <a:off x="179512" y="240812"/>
            <a:ext cx="4575940" cy="369332"/>
          </a:xfrm>
          <a:prstGeom prst="rect">
            <a:avLst/>
          </a:prstGeom>
          <a:noFill/>
        </p:spPr>
        <p:txBody>
          <a:bodyPr wrap="square">
            <a:spAutoFit/>
          </a:bodyPr>
          <a:lstStyle/>
          <a:p>
            <a:r>
              <a:rPr lang="en-US" sz="1800" b="1" dirty="0">
                <a:solidFill>
                  <a:schemeClr val="accent6"/>
                </a:solidFill>
                <a:latin typeface="+mn-lt"/>
              </a:rPr>
              <a:t>VCE Art Creative Practice</a:t>
            </a:r>
            <a:endParaRPr lang="en-AU" sz="1800" b="1" dirty="0">
              <a:solidFill>
                <a:schemeClr val="accent6"/>
              </a:solidFill>
              <a:latin typeface="+mn-lt"/>
            </a:endParaRPr>
          </a:p>
        </p:txBody>
      </p:sp>
    </p:spTree>
    <p:extLst>
      <p:ext uri="{BB962C8B-B14F-4D97-AF65-F5344CB8AC3E}">
        <p14:creationId xmlns:p14="http://schemas.microsoft.com/office/powerpoint/2010/main" val="217617140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3E125-A67B-4F8B-A78D-6619D4AF146F}"/>
              </a:ext>
            </a:extLst>
          </p:cNvPr>
          <p:cNvSpPr>
            <a:spLocks noGrp="1"/>
          </p:cNvSpPr>
          <p:nvPr>
            <p:ph type="title"/>
          </p:nvPr>
        </p:nvSpPr>
        <p:spPr/>
        <p:txBody>
          <a:bodyPr/>
          <a:lstStyle/>
          <a:p>
            <a:r>
              <a:rPr lang="en-AU" dirty="0"/>
              <a:t>Big planning ideas</a:t>
            </a:r>
          </a:p>
        </p:txBody>
      </p:sp>
      <p:sp>
        <p:nvSpPr>
          <p:cNvPr id="3" name="Content Placeholder 2">
            <a:extLst>
              <a:ext uri="{FF2B5EF4-FFF2-40B4-BE49-F238E27FC236}">
                <a16:creationId xmlns:a16="http://schemas.microsoft.com/office/drawing/2014/main" id="{1351A4EB-7144-44F3-8B41-5293BEB17B40}"/>
              </a:ext>
            </a:extLst>
          </p:cNvPr>
          <p:cNvSpPr>
            <a:spLocks noGrp="1"/>
          </p:cNvSpPr>
          <p:nvPr>
            <p:ph idx="1"/>
          </p:nvPr>
        </p:nvSpPr>
        <p:spPr>
          <a:xfrm>
            <a:off x="179512" y="1268760"/>
            <a:ext cx="8712968" cy="2971800"/>
          </a:xfrm>
        </p:spPr>
        <p:txBody>
          <a:bodyPr/>
          <a:lstStyle/>
          <a:p>
            <a:r>
              <a:rPr lang="en-US" sz="1800" b="0" dirty="0">
                <a:solidFill>
                  <a:srgbClr val="000000"/>
                </a:solidFill>
                <a:effectLst/>
                <a:latin typeface="Arial" panose="020B0604020202020204" pitchFamily="34" charset="0"/>
                <a:ea typeface="Calibri" panose="020F0502020204030204" pitchFamily="34" charset="0"/>
              </a:rPr>
              <a:t>In </a:t>
            </a:r>
            <a:r>
              <a:rPr lang="en-US" sz="1800" dirty="0">
                <a:solidFill>
                  <a:srgbClr val="000000"/>
                </a:solidFill>
                <a:effectLst/>
                <a:latin typeface="Arial" panose="020B0604020202020204" pitchFamily="34" charset="0"/>
                <a:ea typeface="Calibri" panose="020F0502020204030204" pitchFamily="34" charset="0"/>
              </a:rPr>
              <a:t>Unit 2 Area of Study 1 </a:t>
            </a:r>
            <a:r>
              <a:rPr lang="en-US" sz="1800" b="0" dirty="0">
                <a:solidFill>
                  <a:srgbClr val="000000"/>
                </a:solidFill>
                <a:effectLst/>
                <a:latin typeface="Arial" panose="020B0604020202020204" pitchFamily="34" charset="0"/>
                <a:ea typeface="Calibri" panose="020F0502020204030204" pitchFamily="34" charset="0"/>
              </a:rPr>
              <a:t>students select three artists to research from different periods of time and cultures including contemporary artists and Aboriginal and Torres Strait Islander artists. </a:t>
            </a:r>
          </a:p>
          <a:p>
            <a:r>
              <a:rPr lang="en-US" sz="1800" b="0" dirty="0">
                <a:solidFill>
                  <a:srgbClr val="000000"/>
                </a:solidFill>
                <a:effectLst/>
                <a:latin typeface="Arial" panose="020B0604020202020204" pitchFamily="34" charset="0"/>
                <a:ea typeface="Calibri" panose="020F0502020204030204" pitchFamily="34" charset="0"/>
              </a:rPr>
              <a:t>The selection of these artists for study could inform the artforms the students explore in collaborative practice in Unit 2 Area of Study 2.</a:t>
            </a:r>
            <a:endParaRPr lang="en-AU" sz="1800" b="0" dirty="0">
              <a:solidFill>
                <a:srgbClr val="000000"/>
              </a:solidFill>
              <a:effectLst/>
              <a:latin typeface="Arial" panose="020B0604020202020204" pitchFamily="34" charset="0"/>
              <a:ea typeface="Calibri" panose="020F0502020204030204" pitchFamily="34" charset="0"/>
            </a:endParaRPr>
          </a:p>
          <a:p>
            <a:r>
              <a:rPr lang="en-US" sz="1800" b="0" dirty="0">
                <a:solidFill>
                  <a:srgbClr val="000000"/>
                </a:solidFill>
                <a:effectLst/>
                <a:latin typeface="Arial" panose="020B0604020202020204" pitchFamily="34" charset="0"/>
                <a:ea typeface="Calibri" panose="020F0502020204030204" pitchFamily="34" charset="0"/>
              </a:rPr>
              <a:t>In </a:t>
            </a:r>
            <a:r>
              <a:rPr lang="en-US" sz="1800" dirty="0">
                <a:solidFill>
                  <a:srgbClr val="000000"/>
                </a:solidFill>
                <a:effectLst/>
                <a:latin typeface="Arial" panose="020B0604020202020204" pitchFamily="34" charset="0"/>
                <a:ea typeface="Calibri" panose="020F0502020204030204" pitchFamily="34" charset="0"/>
              </a:rPr>
              <a:t>Unit 2 Area of Study 2 </a:t>
            </a:r>
            <a:r>
              <a:rPr lang="en-US" sz="1800" b="0" dirty="0">
                <a:solidFill>
                  <a:srgbClr val="000000"/>
                </a:solidFill>
                <a:effectLst/>
                <a:latin typeface="Arial" panose="020B0604020202020204" pitchFamily="34" charset="0"/>
                <a:ea typeface="Calibri" panose="020F0502020204030204" pitchFamily="34" charset="0"/>
              </a:rPr>
              <a:t>students study approaches to collaborative practice.  </a:t>
            </a:r>
            <a:r>
              <a:rPr lang="en-US" sz="1800" b="0" dirty="0">
                <a:solidFill>
                  <a:srgbClr val="000000"/>
                </a:solidFill>
                <a:latin typeface="Arial" panose="020B0604020202020204" pitchFamily="34" charset="0"/>
                <a:ea typeface="Calibri" panose="020F0502020204030204" pitchFamily="34" charset="0"/>
              </a:rPr>
              <a:t>S</a:t>
            </a:r>
            <a:r>
              <a:rPr lang="en-US" sz="1800" b="0" dirty="0">
                <a:solidFill>
                  <a:srgbClr val="000000"/>
                </a:solidFill>
                <a:effectLst/>
                <a:latin typeface="Arial" panose="020B0604020202020204" pitchFamily="34" charset="0"/>
                <a:ea typeface="Calibri" panose="020F0502020204030204" pitchFamily="34" charset="0"/>
              </a:rPr>
              <a:t>tudents work should work in an art form that encourages collaboration such as contemporary art practice. </a:t>
            </a:r>
          </a:p>
          <a:p>
            <a:r>
              <a:rPr lang="en-US" sz="1800" b="0" dirty="0">
                <a:solidFill>
                  <a:srgbClr val="000000"/>
                </a:solidFill>
                <a:effectLst/>
                <a:latin typeface="Arial" panose="020B0604020202020204" pitchFamily="34" charset="0"/>
                <a:ea typeface="Calibri" panose="020F0502020204030204" pitchFamily="34" charset="0"/>
              </a:rPr>
              <a:t>Contemporary art practice is often conceptual so students may be research art forms that are multidisciplinary. </a:t>
            </a:r>
          </a:p>
          <a:p>
            <a:pPr marL="0" indent="0">
              <a:buNone/>
            </a:pPr>
            <a:endParaRPr lang="en-AU" dirty="0"/>
          </a:p>
        </p:txBody>
      </p:sp>
      <p:sp>
        <p:nvSpPr>
          <p:cNvPr id="4" name="TextBox 3">
            <a:extLst>
              <a:ext uri="{FF2B5EF4-FFF2-40B4-BE49-F238E27FC236}">
                <a16:creationId xmlns:a16="http://schemas.microsoft.com/office/drawing/2014/main" id="{7F4891BB-3D80-43D7-BF77-29401A7902BC}"/>
              </a:ext>
            </a:extLst>
          </p:cNvPr>
          <p:cNvSpPr txBox="1"/>
          <p:nvPr/>
        </p:nvSpPr>
        <p:spPr>
          <a:xfrm>
            <a:off x="179512" y="240812"/>
            <a:ext cx="4575940" cy="369332"/>
          </a:xfrm>
          <a:prstGeom prst="rect">
            <a:avLst/>
          </a:prstGeom>
          <a:noFill/>
        </p:spPr>
        <p:txBody>
          <a:bodyPr wrap="square">
            <a:spAutoFit/>
          </a:bodyPr>
          <a:lstStyle/>
          <a:p>
            <a:r>
              <a:rPr lang="en-US" sz="1800" b="1" dirty="0">
                <a:solidFill>
                  <a:schemeClr val="accent6"/>
                </a:solidFill>
                <a:latin typeface="+mn-lt"/>
              </a:rPr>
              <a:t>VCE Art Creative Practice</a:t>
            </a:r>
            <a:endParaRPr lang="en-AU" sz="1800" b="1" dirty="0">
              <a:solidFill>
                <a:schemeClr val="accent6"/>
              </a:solidFill>
              <a:latin typeface="+mn-lt"/>
            </a:endParaRPr>
          </a:p>
        </p:txBody>
      </p:sp>
    </p:spTree>
    <p:extLst>
      <p:ext uri="{BB962C8B-B14F-4D97-AF65-F5344CB8AC3E}">
        <p14:creationId xmlns:p14="http://schemas.microsoft.com/office/powerpoint/2010/main" val="295012794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E93D0-4D8D-43BD-ACA2-5766DD4899D5}"/>
              </a:ext>
            </a:extLst>
          </p:cNvPr>
          <p:cNvSpPr>
            <a:spLocks noGrp="1"/>
          </p:cNvSpPr>
          <p:nvPr>
            <p:ph type="title"/>
          </p:nvPr>
        </p:nvSpPr>
        <p:spPr>
          <a:xfrm>
            <a:off x="204588" y="343425"/>
            <a:ext cx="8712968" cy="857250"/>
          </a:xfrm>
        </p:spPr>
        <p:txBody>
          <a:bodyPr/>
          <a:lstStyle/>
          <a:p>
            <a:r>
              <a:rPr lang="en-AU" sz="3200" dirty="0"/>
              <a:t>The Visual diary</a:t>
            </a:r>
          </a:p>
        </p:txBody>
      </p:sp>
      <p:sp>
        <p:nvSpPr>
          <p:cNvPr id="6" name="Rectangle 2">
            <a:extLst>
              <a:ext uri="{FF2B5EF4-FFF2-40B4-BE49-F238E27FC236}">
                <a16:creationId xmlns:a16="http://schemas.microsoft.com/office/drawing/2014/main" id="{92A65A10-DB67-4A13-A8B8-0DE8B1E742BC}"/>
              </a:ext>
            </a:extLst>
          </p:cNvPr>
          <p:cNvSpPr>
            <a:spLocks noGrp="1" noChangeArrowheads="1"/>
          </p:cNvSpPr>
          <p:nvPr>
            <p:ph idx="1"/>
          </p:nvPr>
        </p:nvSpPr>
        <p:spPr bwMode="auto">
          <a:xfrm>
            <a:off x="129361" y="951303"/>
            <a:ext cx="869111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269875" algn="l"/>
              </a:tabLst>
              <a:defRPr>
                <a:solidFill>
                  <a:schemeClr val="tx1"/>
                </a:solidFill>
                <a:latin typeface="Arial" panose="020B0604020202020204" pitchFamily="34" charset="0"/>
              </a:defRPr>
            </a:lvl1pPr>
            <a:lvl2pPr>
              <a:tabLst>
                <a:tab pos="269875" algn="l"/>
              </a:tabLst>
              <a:defRPr>
                <a:solidFill>
                  <a:schemeClr val="tx1"/>
                </a:solidFill>
                <a:latin typeface="Arial" panose="020B0604020202020204" pitchFamily="34" charset="0"/>
              </a:defRPr>
            </a:lvl2pPr>
            <a:lvl3pPr>
              <a:tabLst>
                <a:tab pos="269875" algn="l"/>
              </a:tabLst>
              <a:defRPr>
                <a:solidFill>
                  <a:schemeClr val="tx1"/>
                </a:solidFill>
                <a:latin typeface="Arial" panose="020B0604020202020204" pitchFamily="34" charset="0"/>
              </a:defRPr>
            </a:lvl3pPr>
            <a:lvl4pPr>
              <a:tabLst>
                <a:tab pos="269875" algn="l"/>
              </a:tabLst>
              <a:defRPr>
                <a:solidFill>
                  <a:schemeClr val="tx1"/>
                </a:solidFill>
                <a:latin typeface="Arial" panose="020B0604020202020204" pitchFamily="34" charset="0"/>
              </a:defRPr>
            </a:lvl4pPr>
            <a:lvl5pPr>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0" indent="0" eaLnBrk="0" hangingPunct="0">
              <a:spcBef>
                <a:spcPct val="0"/>
              </a:spcBef>
              <a:buNone/>
            </a:pPr>
            <a:r>
              <a:rPr kumimoji="0" lang="en-US" altLang="en-US" sz="1600" b="0" i="0" strike="noStrike" cap="none" normalizeH="0" baseline="0" dirty="0">
                <a:ln>
                  <a:noFill/>
                </a:ln>
                <a:effectLst/>
                <a:latin typeface="+mn-lt"/>
                <a:ea typeface="Calibri" panose="020F0502020204030204" pitchFamily="34" charset="0"/>
                <a:cs typeface="Arial" panose="020B0604020202020204" pitchFamily="34" charset="0"/>
              </a:rPr>
              <a:t>A visual diary is used to record and document making and responding in Creative Practice. Students should be encouraged to use formats that suit their working method and the body of work that they are producing. </a:t>
            </a:r>
          </a:p>
          <a:p>
            <a:pPr marL="0" indent="0" eaLnBrk="0" hangingPunct="0">
              <a:spcBef>
                <a:spcPct val="0"/>
              </a:spcBef>
              <a:buNone/>
            </a:pPr>
            <a:endParaRPr kumimoji="0" lang="en-US" altLang="en-US" sz="1600" b="0" i="0" strike="noStrike" cap="none" normalizeH="0" baseline="0" dirty="0">
              <a:ln>
                <a:noFill/>
              </a:ln>
              <a:effectLst/>
              <a:latin typeface="+mn-lt"/>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9BF0E532-3945-4938-8DD5-E98DE4C6807B}"/>
              </a:ext>
            </a:extLst>
          </p:cNvPr>
          <p:cNvSpPr txBox="1"/>
          <p:nvPr/>
        </p:nvSpPr>
        <p:spPr>
          <a:xfrm>
            <a:off x="323528" y="1846508"/>
            <a:ext cx="4581144" cy="2031325"/>
          </a:xfrm>
          <a:prstGeom prst="rect">
            <a:avLst/>
          </a:prstGeom>
          <a:solidFill>
            <a:schemeClr val="accent6">
              <a:lumMod val="20000"/>
              <a:lumOff val="80000"/>
            </a:schemeClr>
          </a:solidFill>
        </p:spPr>
        <p:txBody>
          <a:bodyPr wrap="square">
            <a:spAutoFit/>
          </a:bodyPr>
          <a:lstStyle/>
          <a:p>
            <a:pPr algn="ctr" eaLnBrk="0" hangingPunct="0">
              <a:spcBef>
                <a:spcPct val="0"/>
              </a:spcBef>
            </a:pPr>
            <a:r>
              <a:rPr kumimoji="0" lang="en-US" altLang="en-US" sz="1800" b="1" i="0" strike="noStrike" cap="none" normalizeH="0" baseline="0" dirty="0">
                <a:ln>
                  <a:noFill/>
                </a:ln>
                <a:effectLst/>
                <a:latin typeface="+mn-lt"/>
                <a:ea typeface="Calibri" panose="020F0502020204030204" pitchFamily="34" charset="0"/>
                <a:cs typeface="Arial" panose="020B0604020202020204" pitchFamily="34" charset="0"/>
              </a:rPr>
              <a:t>Visual Arts diary form</a:t>
            </a:r>
          </a:p>
          <a:p>
            <a:pPr marL="285750" indent="-285750" eaLnBrk="0" hangingPunct="0">
              <a:spcBef>
                <a:spcPct val="0"/>
              </a:spcBef>
              <a:buFont typeface="Arial" panose="020B0604020202020204" pitchFamily="34" charset="0"/>
              <a:buChar char="•"/>
            </a:pPr>
            <a:r>
              <a:rPr kumimoji="0" lang="en-US" altLang="en-US" sz="1800" b="0" i="0" strike="noStrike" cap="none" normalizeH="0" baseline="0" dirty="0">
                <a:ln>
                  <a:noFill/>
                </a:ln>
                <a:effectLst/>
                <a:latin typeface="+mn-lt"/>
                <a:ea typeface="Calibri" panose="020F0502020204030204" pitchFamily="34" charset="0"/>
                <a:cs typeface="Arial" panose="020B0604020202020204" pitchFamily="34" charset="0"/>
              </a:rPr>
              <a:t>document boxes</a:t>
            </a:r>
            <a:endParaRPr lang="en-US" altLang="en-US" sz="1800" dirty="0">
              <a:latin typeface="+mn-lt"/>
              <a:ea typeface="Calibri" panose="020F0502020204030204" pitchFamily="34" charset="0"/>
              <a:cs typeface="Arial" panose="020B0604020202020204" pitchFamily="34" charset="0"/>
            </a:endParaRPr>
          </a:p>
          <a:p>
            <a:pPr marL="342900" indent="-342900" eaLnBrk="0" hangingPunct="0">
              <a:spcBef>
                <a:spcPct val="0"/>
              </a:spcBef>
              <a:buFont typeface="Arial" panose="020B0604020202020204" pitchFamily="34" charset="0"/>
              <a:buChar char="•"/>
            </a:pPr>
            <a:r>
              <a:rPr kumimoji="0" lang="en-US" altLang="en-US" sz="1800" b="0" i="0" strike="noStrike" cap="none" normalizeH="0" baseline="0" dirty="0">
                <a:ln>
                  <a:noFill/>
                </a:ln>
                <a:effectLst/>
                <a:latin typeface="+mn-lt"/>
                <a:ea typeface="Calibri" panose="020F0502020204030204" pitchFamily="34" charset="0"/>
                <a:cs typeface="Arial" panose="020B0604020202020204" pitchFamily="34" charset="0"/>
              </a:rPr>
              <a:t>Sketchbooks</a:t>
            </a:r>
          </a:p>
          <a:p>
            <a:pPr marL="342900" indent="-342900" eaLnBrk="0" hangingPunct="0">
              <a:spcBef>
                <a:spcPct val="0"/>
              </a:spcBef>
              <a:buFont typeface="Arial" panose="020B0604020202020204" pitchFamily="34" charset="0"/>
              <a:buChar char="•"/>
            </a:pPr>
            <a:r>
              <a:rPr kumimoji="0" lang="en-US" altLang="en-US" sz="1800" b="0" i="0" strike="noStrike" cap="none" normalizeH="0" baseline="0" dirty="0">
                <a:ln>
                  <a:noFill/>
                </a:ln>
                <a:effectLst/>
                <a:latin typeface="+mn-lt"/>
                <a:ea typeface="Calibri" panose="020F0502020204030204" pitchFamily="34" charset="0"/>
                <a:cs typeface="Arial" panose="020B0604020202020204" pitchFamily="34" charset="0"/>
              </a:rPr>
              <a:t>bound or clipped together sheets, or portfolios</a:t>
            </a:r>
            <a:endParaRPr lang="en-US" altLang="en-US" sz="1800" dirty="0">
              <a:latin typeface="+mn-lt"/>
              <a:ea typeface="Calibri" panose="020F0502020204030204" pitchFamily="34" charset="0"/>
              <a:cs typeface="Arial" panose="020B0604020202020204" pitchFamily="34" charset="0"/>
            </a:endParaRPr>
          </a:p>
          <a:p>
            <a:pPr marL="342900" indent="-342900" eaLnBrk="0" hangingPunct="0">
              <a:spcBef>
                <a:spcPct val="0"/>
              </a:spcBef>
              <a:buFont typeface="Arial" panose="020B0604020202020204" pitchFamily="34" charset="0"/>
              <a:buChar char="•"/>
            </a:pPr>
            <a:r>
              <a:rPr kumimoji="0" lang="en-US" altLang="en-US" sz="1800" b="0" i="0" strike="noStrike" cap="none" normalizeH="0" baseline="0" dirty="0">
                <a:ln>
                  <a:noFill/>
                </a:ln>
                <a:effectLst/>
                <a:latin typeface="+mn-lt"/>
                <a:ea typeface="Calibri" panose="020F0502020204030204" pitchFamily="34" charset="0"/>
                <a:cs typeface="Arial" panose="020B0604020202020204" pitchFamily="34" charset="0"/>
              </a:rPr>
              <a:t>digital formats for their visual diary such as an online repository.</a:t>
            </a:r>
            <a:endParaRPr kumimoji="0" lang="en-AU" altLang="en-US" sz="1800" b="0" i="0" strike="noStrike" cap="none" normalizeH="0" baseline="0" dirty="0">
              <a:ln>
                <a:noFill/>
              </a:ln>
              <a:effectLst/>
              <a:latin typeface="+mn-lt"/>
            </a:endParaRPr>
          </a:p>
        </p:txBody>
      </p:sp>
      <p:sp>
        <p:nvSpPr>
          <p:cNvPr id="10" name="TextBox 9">
            <a:extLst>
              <a:ext uri="{FF2B5EF4-FFF2-40B4-BE49-F238E27FC236}">
                <a16:creationId xmlns:a16="http://schemas.microsoft.com/office/drawing/2014/main" id="{20DF7535-8E48-44F2-B6BB-51A8F3D5BB26}"/>
              </a:ext>
            </a:extLst>
          </p:cNvPr>
          <p:cNvSpPr txBox="1"/>
          <p:nvPr/>
        </p:nvSpPr>
        <p:spPr>
          <a:xfrm>
            <a:off x="5254929" y="1846508"/>
            <a:ext cx="3312368" cy="1754326"/>
          </a:xfrm>
          <a:prstGeom prst="rect">
            <a:avLst/>
          </a:prstGeom>
          <a:solidFill>
            <a:schemeClr val="accent6">
              <a:lumMod val="40000"/>
              <a:lumOff val="60000"/>
            </a:schemeClr>
          </a:solidFill>
        </p:spPr>
        <p:txBody>
          <a:bodyPr wrap="square">
            <a:spAutoFit/>
          </a:bodyPr>
          <a:lstStyle/>
          <a:p>
            <a:pPr algn="ctr" eaLnBrk="0" hangingPunct="0">
              <a:spcBef>
                <a:spcPct val="0"/>
              </a:spcBef>
            </a:pPr>
            <a:r>
              <a:rPr kumimoji="0" lang="en-US" altLang="en-US" sz="1800" b="1" i="0" strike="noStrike" cap="none" normalizeH="0" baseline="0" dirty="0">
                <a:ln>
                  <a:noFill/>
                </a:ln>
                <a:effectLst/>
                <a:latin typeface="+mn-lt"/>
                <a:ea typeface="Calibri" panose="020F0502020204030204" pitchFamily="34" charset="0"/>
                <a:cs typeface="Arial" panose="020B0604020202020204" pitchFamily="34" charset="0"/>
              </a:rPr>
              <a:t>Visual Arts </a:t>
            </a:r>
            <a:r>
              <a:rPr lang="en-US" altLang="en-US" sz="1800" b="1" dirty="0">
                <a:latin typeface="+mn-lt"/>
                <a:ea typeface="Calibri" panose="020F0502020204030204" pitchFamily="34" charset="0"/>
                <a:cs typeface="Arial" panose="020B0604020202020204" pitchFamily="34" charset="0"/>
              </a:rPr>
              <a:t>diary content</a:t>
            </a:r>
            <a:endParaRPr kumimoji="0" lang="en-AU" altLang="en-US" sz="1800" b="1" i="0" strike="noStrike" cap="none" normalizeH="0" baseline="0" dirty="0">
              <a:ln>
                <a:noFill/>
              </a:ln>
              <a:effectLst/>
              <a:latin typeface="+mn-lt"/>
            </a:endParaRPr>
          </a:p>
          <a:p>
            <a:pPr marL="608012"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69875" algn="l"/>
              </a:tabLst>
            </a:pPr>
            <a:r>
              <a:rPr kumimoji="0" lang="en-GB" altLang="ja-JP" sz="1800" b="0" i="0" strike="noStrike" cap="none" normalizeH="0" baseline="0" dirty="0">
                <a:ln>
                  <a:noFill/>
                </a:ln>
                <a:effectLst/>
                <a:latin typeface="+mn-lt"/>
                <a:ea typeface="Arial Narrow" panose="020B0606020202030204" pitchFamily="34" charset="0"/>
                <a:cs typeface="Arial" panose="020B0604020202020204" pitchFamily="34" charset="0"/>
              </a:rPr>
              <a:t>Annotations</a:t>
            </a:r>
            <a:endParaRPr kumimoji="0" lang="en-AU" altLang="ja-JP" sz="1800" b="0" i="0" strike="noStrike" cap="none" normalizeH="0" baseline="0" dirty="0">
              <a:ln>
                <a:noFill/>
              </a:ln>
              <a:effectLst/>
              <a:latin typeface="+mn-lt"/>
            </a:endParaRPr>
          </a:p>
          <a:p>
            <a:pPr marL="608012"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69875" algn="l"/>
              </a:tabLst>
            </a:pPr>
            <a:r>
              <a:rPr kumimoji="0" lang="en-GB" altLang="ja-JP" sz="1800" b="0" i="0" strike="noStrike" cap="none" normalizeH="0" baseline="0" dirty="0">
                <a:ln>
                  <a:noFill/>
                </a:ln>
                <a:effectLst/>
                <a:latin typeface="+mn-lt"/>
                <a:ea typeface="Arial Narrow" panose="020B0606020202030204" pitchFamily="34" charset="0"/>
                <a:cs typeface="Arial" panose="020B0604020202020204" pitchFamily="34" charset="0"/>
              </a:rPr>
              <a:t>Visual material</a:t>
            </a:r>
            <a:endParaRPr kumimoji="0" lang="en-AU" altLang="ja-JP" sz="1800" b="0" i="0" strike="noStrike" cap="none" normalizeH="0" baseline="0" dirty="0">
              <a:ln>
                <a:noFill/>
              </a:ln>
              <a:effectLst/>
              <a:latin typeface="+mn-lt"/>
            </a:endParaRPr>
          </a:p>
          <a:p>
            <a:pPr marL="608012"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69875" algn="l"/>
              </a:tabLst>
            </a:pPr>
            <a:r>
              <a:rPr kumimoji="0" lang="en-GB" altLang="ja-JP" sz="1800" b="0" i="0" strike="noStrike" cap="none" normalizeH="0" baseline="0" dirty="0">
                <a:ln>
                  <a:noFill/>
                </a:ln>
                <a:effectLst/>
                <a:latin typeface="+mn-lt"/>
                <a:ea typeface="Arial Narrow" panose="020B0606020202030204" pitchFamily="34" charset="0"/>
                <a:cs typeface="Arial" panose="020B0604020202020204" pitchFamily="34" charset="0"/>
              </a:rPr>
              <a:t>Audio recordings</a:t>
            </a:r>
            <a:endParaRPr kumimoji="0" lang="en-AU" altLang="ja-JP" sz="1800" b="0" i="0" strike="noStrike" cap="none" normalizeH="0" baseline="0" dirty="0">
              <a:ln>
                <a:noFill/>
              </a:ln>
              <a:effectLst/>
              <a:latin typeface="+mn-lt"/>
            </a:endParaRPr>
          </a:p>
          <a:p>
            <a:pPr marL="608012"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269875" algn="l"/>
              </a:tabLst>
            </a:pPr>
            <a:r>
              <a:rPr lang="en-GB" altLang="ja-JP" sz="1800" dirty="0">
                <a:latin typeface="+mn-lt"/>
                <a:ea typeface="Arial Narrow" panose="020B0606020202030204" pitchFamily="34" charset="0"/>
                <a:cs typeface="Arial" panose="020B0604020202020204" pitchFamily="34" charset="0"/>
              </a:rPr>
              <a:t>D</a:t>
            </a:r>
            <a:r>
              <a:rPr kumimoji="0" lang="en-GB" altLang="ja-JP" sz="1800" b="0" i="0" strike="noStrike" cap="none" normalizeH="0" baseline="0" dirty="0">
                <a:ln>
                  <a:noFill/>
                </a:ln>
                <a:effectLst/>
                <a:latin typeface="+mn-lt"/>
                <a:ea typeface="Arial Narrow" panose="020B0606020202030204" pitchFamily="34" charset="0"/>
                <a:cs typeface="Arial" panose="020B0604020202020204" pitchFamily="34" charset="0"/>
              </a:rPr>
              <a:t>ocumentation that is numbered and dated</a:t>
            </a:r>
            <a:endParaRPr kumimoji="0" lang="en-GB" altLang="ja-JP" sz="1800" b="0" i="0" strike="noStrike" cap="none" normalizeH="0" baseline="0" dirty="0">
              <a:ln>
                <a:noFill/>
              </a:ln>
              <a:effectLst/>
              <a:latin typeface="+mn-lt"/>
            </a:endParaRPr>
          </a:p>
        </p:txBody>
      </p:sp>
      <p:sp>
        <p:nvSpPr>
          <p:cNvPr id="7" name="TextBox 6">
            <a:extLst>
              <a:ext uri="{FF2B5EF4-FFF2-40B4-BE49-F238E27FC236}">
                <a16:creationId xmlns:a16="http://schemas.microsoft.com/office/drawing/2014/main" id="{F79A6DB1-2DFD-4C41-80CD-7FD4B4ECE8F9}"/>
              </a:ext>
            </a:extLst>
          </p:cNvPr>
          <p:cNvSpPr txBox="1"/>
          <p:nvPr/>
        </p:nvSpPr>
        <p:spPr>
          <a:xfrm>
            <a:off x="226444" y="147554"/>
            <a:ext cx="4575940" cy="369332"/>
          </a:xfrm>
          <a:prstGeom prst="rect">
            <a:avLst/>
          </a:prstGeom>
          <a:noFill/>
        </p:spPr>
        <p:txBody>
          <a:bodyPr wrap="square">
            <a:spAutoFit/>
          </a:bodyPr>
          <a:lstStyle/>
          <a:p>
            <a:r>
              <a:rPr lang="en-US" sz="1800" b="1" dirty="0">
                <a:solidFill>
                  <a:schemeClr val="accent6"/>
                </a:solidFill>
                <a:latin typeface="+mn-lt"/>
              </a:rPr>
              <a:t>VCE Art Creative Practice</a:t>
            </a:r>
            <a:endParaRPr lang="en-AU" sz="1800" b="1" dirty="0">
              <a:solidFill>
                <a:schemeClr val="accent6"/>
              </a:solidFill>
              <a:latin typeface="+mn-lt"/>
            </a:endParaRPr>
          </a:p>
        </p:txBody>
      </p:sp>
    </p:spTree>
    <p:extLst>
      <p:ext uri="{BB962C8B-B14F-4D97-AF65-F5344CB8AC3E}">
        <p14:creationId xmlns:p14="http://schemas.microsoft.com/office/powerpoint/2010/main" val="224498259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31AEC-7E68-4BA3-ABC6-C64F880DB755}"/>
              </a:ext>
            </a:extLst>
          </p:cNvPr>
          <p:cNvSpPr>
            <a:spLocks noGrp="1"/>
          </p:cNvSpPr>
          <p:nvPr>
            <p:ph type="title"/>
          </p:nvPr>
        </p:nvSpPr>
        <p:spPr>
          <a:xfrm>
            <a:off x="180206" y="167080"/>
            <a:ext cx="8712968" cy="792088"/>
          </a:xfrm>
        </p:spPr>
        <p:txBody>
          <a:bodyPr/>
          <a:lstStyle/>
          <a:p>
            <a:r>
              <a:rPr lang="en-US" sz="3200" dirty="0"/>
              <a:t>VCE Art Creative Practice </a:t>
            </a:r>
            <a:br>
              <a:rPr lang="en-US" dirty="0"/>
            </a:br>
            <a:r>
              <a:rPr lang="en-US" sz="2000" dirty="0"/>
              <a:t>Unit 2: Interpreting artworks and developing the Creative Practice</a:t>
            </a:r>
          </a:p>
        </p:txBody>
      </p:sp>
      <p:graphicFrame>
        <p:nvGraphicFramePr>
          <p:cNvPr id="4" name="Table 4">
            <a:extLst>
              <a:ext uri="{FF2B5EF4-FFF2-40B4-BE49-F238E27FC236}">
                <a16:creationId xmlns:a16="http://schemas.microsoft.com/office/drawing/2014/main" id="{3A0388B0-2FEE-41AC-B3CE-0A0BD4B591C3}"/>
              </a:ext>
            </a:extLst>
          </p:cNvPr>
          <p:cNvGraphicFramePr>
            <a:graphicFrameLocks noGrp="1"/>
          </p:cNvGraphicFramePr>
          <p:nvPr>
            <p:ph idx="1"/>
            <p:extLst>
              <p:ext uri="{D42A27DB-BD31-4B8C-83A1-F6EECF244321}">
                <p14:modId xmlns:p14="http://schemas.microsoft.com/office/powerpoint/2010/main" val="525687085"/>
              </p:ext>
            </p:extLst>
          </p:nvPr>
        </p:nvGraphicFramePr>
        <p:xfrm>
          <a:off x="162818" y="2110671"/>
          <a:ext cx="8713786" cy="2382520"/>
        </p:xfrm>
        <a:graphic>
          <a:graphicData uri="http://schemas.openxmlformats.org/drawingml/2006/table">
            <a:tbl>
              <a:tblPr firstRow="1" bandRow="1">
                <a:tableStyleId>{21E4AEA4-8DFA-4A89-87EB-49C32662AFE0}</a:tableStyleId>
              </a:tblPr>
              <a:tblGrid>
                <a:gridCol w="2951634">
                  <a:extLst>
                    <a:ext uri="{9D8B030D-6E8A-4147-A177-3AD203B41FA5}">
                      <a16:colId xmlns:a16="http://schemas.microsoft.com/office/drawing/2014/main" val="3048279481"/>
                    </a:ext>
                  </a:extLst>
                </a:gridCol>
                <a:gridCol w="5762152">
                  <a:extLst>
                    <a:ext uri="{9D8B030D-6E8A-4147-A177-3AD203B41FA5}">
                      <a16:colId xmlns:a16="http://schemas.microsoft.com/office/drawing/2014/main" val="3167786388"/>
                    </a:ext>
                  </a:extLst>
                </a:gridCol>
              </a:tblGrid>
              <a:tr h="370840">
                <a:tc>
                  <a:txBody>
                    <a:bodyPr/>
                    <a:lstStyle/>
                    <a:p>
                      <a:r>
                        <a:rPr lang="en-AU" sz="1400" dirty="0"/>
                        <a:t>Area of Study </a:t>
                      </a:r>
                    </a:p>
                  </a:txBody>
                  <a:tcPr/>
                </a:tc>
                <a:tc>
                  <a:txBody>
                    <a:bodyPr/>
                    <a:lstStyle/>
                    <a:p>
                      <a:r>
                        <a:rPr lang="en-AU" sz="1400" dirty="0"/>
                        <a:t>Outcome</a:t>
                      </a:r>
                    </a:p>
                  </a:txBody>
                  <a:tcPr/>
                </a:tc>
                <a:extLst>
                  <a:ext uri="{0D108BD9-81ED-4DB2-BD59-A6C34878D82A}">
                    <a16:rowId xmlns:a16="http://schemas.microsoft.com/office/drawing/2014/main" val="3376774121"/>
                  </a:ext>
                </a:extLst>
              </a:tr>
              <a:tr h="370840">
                <a:tc>
                  <a:txBody>
                    <a:bodyPr/>
                    <a:lstStyle/>
                    <a:p>
                      <a:r>
                        <a:rPr lang="en-AU" sz="1400" b="1" dirty="0">
                          <a:solidFill>
                            <a:srgbClr val="2A5686"/>
                          </a:solidFill>
                        </a:rPr>
                        <a:t>Area of Study 1</a:t>
                      </a:r>
                    </a:p>
                    <a:p>
                      <a:r>
                        <a:rPr lang="en-AU" sz="1400" b="0" dirty="0">
                          <a:solidFill>
                            <a:schemeClr val="tx1"/>
                          </a:solidFill>
                        </a:rPr>
                        <a:t>The artist, society and culture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latin typeface="+mn-lt"/>
                          <a:ea typeface="+mn-ea"/>
                          <a:cs typeface="+mn-cs"/>
                        </a:rPr>
                        <a:t>On completion of this unit the student should be able to use the Cultural Lens, and the other Interpretive Lenses as appropriate, to analyse and compare the practices of artists and artworks from different cultures and times.</a:t>
                      </a:r>
                    </a:p>
                  </a:txBody>
                  <a:tcPr/>
                </a:tc>
                <a:extLst>
                  <a:ext uri="{0D108BD9-81ED-4DB2-BD59-A6C34878D82A}">
                    <a16:rowId xmlns:a16="http://schemas.microsoft.com/office/drawing/2014/main" val="545140183"/>
                  </a:ext>
                </a:extLst>
              </a:tr>
              <a:tr h="370840">
                <a:tc>
                  <a:txBody>
                    <a:bodyPr/>
                    <a:lstStyle/>
                    <a:p>
                      <a:r>
                        <a:rPr lang="en-AU" sz="1400" b="1" dirty="0">
                          <a:solidFill>
                            <a:srgbClr val="2A5686"/>
                          </a:solidFill>
                        </a:rPr>
                        <a:t>Area of Study 2</a:t>
                      </a:r>
                    </a:p>
                    <a:p>
                      <a:r>
                        <a:rPr lang="en-AU" sz="1400" b="0" dirty="0"/>
                        <a:t>The collaborative Creative Practice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latin typeface="+mn-lt"/>
                          <a:ea typeface="+mn-ea"/>
                          <a:cs typeface="+mn-cs"/>
                        </a:rPr>
                        <a:t>On completion of this unit the student should be able to use the Creative Practice to explore social and cultural ideas or issues to make and present at least one finished artwork using collaborative approaches.</a:t>
                      </a:r>
                    </a:p>
                  </a:txBody>
                  <a:tcPr/>
                </a:tc>
                <a:extLst>
                  <a:ext uri="{0D108BD9-81ED-4DB2-BD59-A6C34878D82A}">
                    <a16:rowId xmlns:a16="http://schemas.microsoft.com/office/drawing/2014/main" val="670283949"/>
                  </a:ext>
                </a:extLst>
              </a:tr>
              <a:tr h="370840">
                <a:tc>
                  <a:txBody>
                    <a:bodyPr/>
                    <a:lstStyle/>
                    <a:p>
                      <a:r>
                        <a:rPr lang="en-AU" sz="1400" b="1" dirty="0">
                          <a:solidFill>
                            <a:srgbClr val="2A5686"/>
                          </a:solidFill>
                        </a:rPr>
                        <a:t>Area of Study 3</a:t>
                      </a:r>
                    </a:p>
                    <a:p>
                      <a:r>
                        <a:rPr lang="en-AU" sz="1400" b="0" dirty="0">
                          <a:solidFill>
                            <a:schemeClr val="tx1"/>
                          </a:solidFill>
                        </a:rPr>
                        <a:t>Documentation of collaboration using the Creative Practice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latin typeface="+mn-lt"/>
                          <a:ea typeface="+mn-ea"/>
                          <a:cs typeface="+mn-cs"/>
                        </a:rPr>
                        <a:t>On completion of this unit the student should be able to critically reflect on, evaluate and document their use of the Creative Practice to develop and make collaborative visual responses.</a:t>
                      </a:r>
                    </a:p>
                  </a:txBody>
                  <a:tcPr/>
                </a:tc>
                <a:extLst>
                  <a:ext uri="{0D108BD9-81ED-4DB2-BD59-A6C34878D82A}">
                    <a16:rowId xmlns:a16="http://schemas.microsoft.com/office/drawing/2014/main" val="2946955792"/>
                  </a:ext>
                </a:extLst>
              </a:tr>
            </a:tbl>
          </a:graphicData>
        </a:graphic>
      </p:graphicFrame>
      <p:sp>
        <p:nvSpPr>
          <p:cNvPr id="5" name="TextBox 4">
            <a:extLst>
              <a:ext uri="{FF2B5EF4-FFF2-40B4-BE49-F238E27FC236}">
                <a16:creationId xmlns:a16="http://schemas.microsoft.com/office/drawing/2014/main" id="{66E6A7D4-440C-4263-8474-7980B15941EB}"/>
              </a:ext>
            </a:extLst>
          </p:cNvPr>
          <p:cNvSpPr txBox="1"/>
          <p:nvPr/>
        </p:nvSpPr>
        <p:spPr>
          <a:xfrm>
            <a:off x="467544" y="959168"/>
            <a:ext cx="7920880" cy="1169551"/>
          </a:xfrm>
          <a:prstGeom prst="rect">
            <a:avLst/>
          </a:prstGeom>
          <a:noFill/>
          <a:ln>
            <a:noFill/>
          </a:ln>
        </p:spPr>
        <p:txBody>
          <a:bodyPr wrap="square" rtlCol="0">
            <a:spAutoFit/>
          </a:bodyPr>
          <a:lstStyle/>
          <a:p>
            <a:pPr marL="285750" indent="-285750">
              <a:buFont typeface="Arial" panose="020B0604020202020204" pitchFamily="34" charset="0"/>
              <a:buChar char="•"/>
            </a:pPr>
            <a:r>
              <a:rPr lang="en-AU" sz="1400" dirty="0">
                <a:latin typeface="+mn-lt"/>
              </a:rPr>
              <a:t>Inquiry learning</a:t>
            </a:r>
          </a:p>
          <a:p>
            <a:pPr marL="285750" indent="-285750">
              <a:buFont typeface="Arial" panose="020B0604020202020204" pitchFamily="34" charset="0"/>
              <a:buChar char="•"/>
            </a:pPr>
            <a:r>
              <a:rPr lang="en-AU" sz="1400" dirty="0">
                <a:latin typeface="+mn-lt"/>
              </a:rPr>
              <a:t>Explore collaborative practice, historical and contemporary contexts</a:t>
            </a:r>
          </a:p>
          <a:p>
            <a:pPr marL="285750" indent="-285750">
              <a:buFont typeface="Arial" panose="020B0604020202020204" pitchFamily="34" charset="0"/>
              <a:buChar char="•"/>
            </a:pPr>
            <a:r>
              <a:rPr lang="en-AU" sz="1400" dirty="0">
                <a:latin typeface="+mn-lt"/>
              </a:rPr>
              <a:t>Visual responses exploring collaborative practice, historical and contemporary contexts</a:t>
            </a:r>
          </a:p>
          <a:p>
            <a:pPr marL="285750" indent="-285750">
              <a:buFont typeface="Arial" panose="020B0604020202020204" pitchFamily="34" charset="0"/>
              <a:buChar char="•"/>
            </a:pPr>
            <a:r>
              <a:rPr lang="en-AU" sz="1400" dirty="0">
                <a:latin typeface="+mn-lt"/>
              </a:rPr>
              <a:t>Use of the Creative Practice and collaboration to make and present artworks </a:t>
            </a:r>
          </a:p>
          <a:p>
            <a:pPr marL="285750" indent="-285750">
              <a:buFont typeface="Arial" panose="020B0604020202020204" pitchFamily="34" charset="0"/>
              <a:buChar char="•"/>
            </a:pPr>
            <a:r>
              <a:rPr lang="en-AU" sz="1400" dirty="0">
                <a:latin typeface="+mn-lt"/>
              </a:rPr>
              <a:t>Understand the Cultural Lens</a:t>
            </a:r>
          </a:p>
        </p:txBody>
      </p:sp>
    </p:spTree>
    <p:extLst>
      <p:ext uri="{BB962C8B-B14F-4D97-AF65-F5344CB8AC3E}">
        <p14:creationId xmlns:p14="http://schemas.microsoft.com/office/powerpoint/2010/main" val="310036703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7BE1CA6-43F1-4D9F-937C-95895BFF2508}"/>
              </a:ext>
            </a:extLst>
          </p:cNvPr>
          <p:cNvGraphicFramePr>
            <a:graphicFrameLocks noGrp="1"/>
          </p:cNvGraphicFramePr>
          <p:nvPr>
            <p:ph idx="1"/>
            <p:extLst>
              <p:ext uri="{D42A27DB-BD31-4B8C-83A1-F6EECF244321}">
                <p14:modId xmlns:p14="http://schemas.microsoft.com/office/powerpoint/2010/main" val="2339597932"/>
              </p:ext>
            </p:extLst>
          </p:nvPr>
        </p:nvGraphicFramePr>
        <p:xfrm>
          <a:off x="179512" y="606382"/>
          <a:ext cx="8713788" cy="3930735"/>
        </p:xfrm>
        <a:graphic>
          <a:graphicData uri="http://schemas.openxmlformats.org/drawingml/2006/table">
            <a:tbl>
              <a:tblPr firstRow="1" bandRow="1">
                <a:tableStyleId>{21E4AEA4-8DFA-4A89-87EB-49C32662AFE0}</a:tableStyleId>
              </a:tblPr>
              <a:tblGrid>
                <a:gridCol w="1764606">
                  <a:extLst>
                    <a:ext uri="{9D8B030D-6E8A-4147-A177-3AD203B41FA5}">
                      <a16:colId xmlns:a16="http://schemas.microsoft.com/office/drawing/2014/main" val="2422161473"/>
                    </a:ext>
                  </a:extLst>
                </a:gridCol>
                <a:gridCol w="6949182">
                  <a:extLst>
                    <a:ext uri="{9D8B030D-6E8A-4147-A177-3AD203B41FA5}">
                      <a16:colId xmlns:a16="http://schemas.microsoft.com/office/drawing/2014/main" val="2017662329"/>
                    </a:ext>
                  </a:extLst>
                </a:gridCol>
              </a:tblGrid>
              <a:tr h="63012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dirty="0">
                          <a:solidFill>
                            <a:schemeClr val="accent3"/>
                          </a:solidFill>
                        </a:rPr>
                        <a:t>Area of Study 1: The artist, society and culture</a:t>
                      </a:r>
                      <a:endParaRPr lang="en-AU" sz="1800" b="1" i="0" kern="1200" dirty="0">
                        <a:solidFill>
                          <a:schemeClr val="bg1"/>
                        </a:solidFill>
                        <a:effectLst/>
                        <a:latin typeface="+mn-lt"/>
                        <a:ea typeface="+mn-ea"/>
                        <a:cs typeface="+mn-cs"/>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kern="1200" dirty="0">
                        <a:solidFill>
                          <a:schemeClr val="bg1"/>
                        </a:solidFill>
                        <a:effectLst/>
                        <a:latin typeface="+mn-lt"/>
                        <a:ea typeface="+mn-ea"/>
                        <a:cs typeface="+mn-cs"/>
                      </a:endParaRPr>
                    </a:p>
                  </a:txBody>
                  <a:tcPr/>
                </a:tc>
                <a:extLst>
                  <a:ext uri="{0D108BD9-81ED-4DB2-BD59-A6C34878D82A}">
                    <a16:rowId xmlns:a16="http://schemas.microsoft.com/office/drawing/2014/main" val="3084720532"/>
                  </a:ext>
                </a:extLst>
              </a:tr>
              <a:tr h="954051">
                <a:tc>
                  <a:txBody>
                    <a:bodyPr/>
                    <a:lstStyle/>
                    <a:p>
                      <a:r>
                        <a:rPr lang="en-AU" b="1" dirty="0"/>
                        <a:t>Outcome 1</a:t>
                      </a:r>
                    </a:p>
                  </a:txBody>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AU" sz="1600" kern="1200" dirty="0">
                          <a:solidFill>
                            <a:schemeClr val="dk1"/>
                          </a:solidFill>
                          <a:effectLst/>
                          <a:latin typeface="+mn-lt"/>
                          <a:ea typeface="+mn-ea"/>
                          <a:cs typeface="+mn-cs"/>
                        </a:rPr>
                        <a:t>On completion of this unit the student should be able to use the Cultural Lens, and the other Interpretive Lenses as appropriate, to analyse and compare the practices of artists and artworks from different cultures and times.</a:t>
                      </a:r>
                    </a:p>
                  </a:txBody>
                  <a:tcPr/>
                </a:tc>
                <a:extLst>
                  <a:ext uri="{0D108BD9-81ED-4DB2-BD59-A6C34878D82A}">
                    <a16:rowId xmlns:a16="http://schemas.microsoft.com/office/drawing/2014/main" val="1577447254"/>
                  </a:ext>
                </a:extLst>
              </a:tr>
              <a:tr h="2233810">
                <a:tc>
                  <a:txBody>
                    <a:bodyPr/>
                    <a:lstStyle/>
                    <a:p>
                      <a:r>
                        <a:rPr lang="en-AU" b="1" dirty="0"/>
                        <a:t>Learning structure</a:t>
                      </a:r>
                    </a:p>
                  </a:txBody>
                  <a:tcPr/>
                </a:tc>
                <a:tc>
                  <a:txBody>
                    <a:bodyPr/>
                    <a:lstStyle/>
                    <a:p>
                      <a:r>
                        <a:rPr lang="en-US" sz="1400" u="sng" kern="1200" dirty="0">
                          <a:solidFill>
                            <a:schemeClr val="dk1"/>
                          </a:solidFill>
                          <a:effectLst/>
                          <a:latin typeface="+mn-lt"/>
                          <a:ea typeface="+mn-ea"/>
                          <a:cs typeface="+mn-cs"/>
                        </a:rPr>
                        <a:t>Guiding questions</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What is the role and purpose of art in societies?</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How do artworks reflect cultural and personal values and beliefs?</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What is collaborative artistic practice?</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How do contemporary artists represent ideas in their work?</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What are the differences between contemporary and historical art practice?</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What components of the Creative Practice do I use in my investigation?</a:t>
                      </a:r>
                      <a:endParaRPr lang="en-AU" sz="14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400" kern="1200" dirty="0">
                          <a:solidFill>
                            <a:schemeClr val="dk1"/>
                          </a:solidFill>
                          <a:effectLst/>
                          <a:latin typeface="+mn-lt"/>
                          <a:ea typeface="+mn-ea"/>
                          <a:cs typeface="+mn-cs"/>
                        </a:rPr>
                        <a:t>What aspects of the Cultural Lens will I use to analyse and interpret artworks?</a:t>
                      </a:r>
                      <a:endParaRPr lang="en-AU" sz="1400" kern="1200" dirty="0">
                        <a:solidFill>
                          <a:schemeClr val="dk1"/>
                        </a:solidFill>
                        <a:effectLst/>
                        <a:latin typeface="+mn-lt"/>
                        <a:ea typeface="+mn-ea"/>
                        <a:cs typeface="+mn-cs"/>
                      </a:endParaRPr>
                    </a:p>
                    <a:p>
                      <a:pPr marL="285750" indent="-285750">
                        <a:buFont typeface="Arial" panose="020B0604020202020204" pitchFamily="34" charset="0"/>
                        <a:buChar char="•"/>
                      </a:pPr>
                      <a:r>
                        <a:rPr lang="en-AU" sz="1400" kern="1200" dirty="0">
                          <a:solidFill>
                            <a:schemeClr val="dk1"/>
                          </a:solidFill>
                          <a:effectLst/>
                          <a:latin typeface="+mn-lt"/>
                          <a:ea typeface="+mn-ea"/>
                          <a:cs typeface="+mn-cs"/>
                        </a:rPr>
                        <a:t>What artists will I investigate? (Refer to the list of artists on page 23 of the Art Creative Practice study design)</a:t>
                      </a:r>
                      <a:endParaRPr lang="en-AU" sz="1400" b="0" i="0" kern="1200" dirty="0">
                        <a:solidFill>
                          <a:schemeClr val="dk1"/>
                        </a:solidFill>
                        <a:effectLst/>
                        <a:latin typeface="+mn-lt"/>
                        <a:ea typeface="+mn-ea"/>
                        <a:cs typeface="+mn-cs"/>
                      </a:endParaRPr>
                    </a:p>
                  </a:txBody>
                  <a:tcPr/>
                </a:tc>
                <a:extLst>
                  <a:ext uri="{0D108BD9-81ED-4DB2-BD59-A6C34878D82A}">
                    <a16:rowId xmlns:a16="http://schemas.microsoft.com/office/drawing/2014/main" val="3428961597"/>
                  </a:ext>
                </a:extLst>
              </a:tr>
            </a:tbl>
          </a:graphicData>
        </a:graphic>
      </p:graphicFrame>
      <p:sp>
        <p:nvSpPr>
          <p:cNvPr id="3" name="TextBox 2">
            <a:extLst>
              <a:ext uri="{FF2B5EF4-FFF2-40B4-BE49-F238E27FC236}">
                <a16:creationId xmlns:a16="http://schemas.microsoft.com/office/drawing/2014/main" id="{DC5BD089-CFFE-4CEB-81D9-80BD7DE8C013}"/>
              </a:ext>
            </a:extLst>
          </p:cNvPr>
          <p:cNvSpPr txBox="1"/>
          <p:nvPr/>
        </p:nvSpPr>
        <p:spPr>
          <a:xfrm>
            <a:off x="226444" y="147554"/>
            <a:ext cx="4575940"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207359409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7C4BE69-502E-4E9A-BB05-40E92EE541DF}"/>
              </a:ext>
            </a:extLst>
          </p:cNvPr>
          <p:cNvGraphicFramePr>
            <a:graphicFrameLocks noGrp="1"/>
          </p:cNvGraphicFramePr>
          <p:nvPr>
            <p:ph idx="1"/>
            <p:extLst>
              <p:ext uri="{D42A27DB-BD31-4B8C-83A1-F6EECF244321}">
                <p14:modId xmlns:p14="http://schemas.microsoft.com/office/powerpoint/2010/main" val="127217206"/>
              </p:ext>
            </p:extLst>
          </p:nvPr>
        </p:nvGraphicFramePr>
        <p:xfrm>
          <a:off x="123961" y="627534"/>
          <a:ext cx="8821390" cy="3657600"/>
        </p:xfrm>
        <a:graphic>
          <a:graphicData uri="http://schemas.openxmlformats.org/drawingml/2006/table">
            <a:tbl>
              <a:tblPr firstRow="1" bandRow="1">
                <a:tableStyleId>{21E4AEA4-8DFA-4A89-87EB-49C32662AFE0}</a:tableStyleId>
              </a:tblPr>
              <a:tblGrid>
                <a:gridCol w="2150882">
                  <a:extLst>
                    <a:ext uri="{9D8B030D-6E8A-4147-A177-3AD203B41FA5}">
                      <a16:colId xmlns:a16="http://schemas.microsoft.com/office/drawing/2014/main" val="2422161473"/>
                    </a:ext>
                  </a:extLst>
                </a:gridCol>
                <a:gridCol w="6670508">
                  <a:extLst>
                    <a:ext uri="{9D8B030D-6E8A-4147-A177-3AD203B41FA5}">
                      <a16:colId xmlns:a16="http://schemas.microsoft.com/office/drawing/2014/main" val="2017662329"/>
                    </a:ext>
                  </a:extLst>
                </a:gridCol>
              </a:tblGrid>
              <a:tr h="347201">
                <a:tc gridSpan="2">
                  <a:txBody>
                    <a:bodyPr/>
                    <a:lstStyle/>
                    <a:p>
                      <a:r>
                        <a:rPr lang="en-AU" dirty="0"/>
                        <a:t>Area of Study 1: The artist, society and culture</a:t>
                      </a:r>
                    </a:p>
                  </a:txBody>
                  <a:tcPr/>
                </a:tc>
                <a:tc hMerge="1">
                  <a:txBody>
                    <a:bodyPr/>
                    <a:lstStyle/>
                    <a:p>
                      <a:r>
                        <a:rPr lang="en-AU" dirty="0"/>
                        <a:t>Unit 1</a:t>
                      </a:r>
                      <a:r>
                        <a:rPr lang="en-GB" sz="1800" b="1" kern="1200" dirty="0">
                          <a:solidFill>
                            <a:schemeClr val="lt1"/>
                          </a:solidFill>
                          <a:effectLst/>
                          <a:latin typeface="+mn-lt"/>
                          <a:ea typeface="+mn-ea"/>
                          <a:cs typeface="+mn-cs"/>
                        </a:rPr>
                        <a:t>:</a:t>
                      </a:r>
                      <a:endParaRPr lang="en-AU"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084720532"/>
                  </a:ext>
                </a:extLst>
              </a:tr>
              <a:tr h="2809243">
                <a:tc>
                  <a:txBody>
                    <a:bodyPr/>
                    <a:lstStyle/>
                    <a:p>
                      <a:r>
                        <a:rPr lang="en-US" dirty="0"/>
                        <a:t>Key knowledge</a:t>
                      </a:r>
                      <a:endParaRPr lang="en-AU" dirty="0"/>
                    </a:p>
                  </a:txBody>
                  <a:tcPr/>
                </a:tc>
                <a:tc>
                  <a:txBody>
                    <a:bodyPr/>
                    <a:lstStyle/>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the </a:t>
                      </a:r>
                      <a:r>
                        <a:rPr lang="en-AU" sz="1400" b="1" kern="1200" dirty="0">
                          <a:solidFill>
                            <a:schemeClr val="accent6"/>
                          </a:solidFill>
                          <a:effectLst/>
                          <a:latin typeface="+mn-lt"/>
                          <a:ea typeface="+mn-ea"/>
                          <a:cs typeface="+mn-cs"/>
                        </a:rPr>
                        <a:t>role and purpose of art</a:t>
                      </a:r>
                      <a:r>
                        <a:rPr lang="en-AU" sz="1400" kern="1200" dirty="0">
                          <a:solidFill>
                            <a:schemeClr val="dk1"/>
                          </a:solidFill>
                          <a:effectLst/>
                          <a:latin typeface="+mn-lt"/>
                          <a:ea typeface="+mn-ea"/>
                          <a:cs typeface="+mn-cs"/>
                        </a:rPr>
                        <a:t> in </a:t>
                      </a:r>
                      <a:r>
                        <a:rPr lang="en-AU" sz="1400" b="1" kern="1200" dirty="0">
                          <a:solidFill>
                            <a:schemeClr val="accent6"/>
                          </a:solidFill>
                          <a:effectLst/>
                          <a:latin typeface="+mn-lt"/>
                          <a:ea typeface="+mn-ea"/>
                          <a:cs typeface="+mn-cs"/>
                        </a:rPr>
                        <a:t>different cultural contexts and times</a:t>
                      </a:r>
                    </a:p>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the </a:t>
                      </a:r>
                      <a:r>
                        <a:rPr lang="en-AU" sz="1400" b="1" kern="1200" dirty="0">
                          <a:solidFill>
                            <a:schemeClr val="accent6"/>
                          </a:solidFill>
                          <a:effectLst/>
                          <a:latin typeface="+mn-lt"/>
                          <a:ea typeface="+mn-ea"/>
                          <a:cs typeface="+mn-cs"/>
                        </a:rPr>
                        <a:t>use of relevant aspects of the Cultural Lens to analyse and interpret </a:t>
                      </a:r>
                      <a:r>
                        <a:rPr lang="en-AU" sz="1400" kern="1200" dirty="0">
                          <a:solidFill>
                            <a:schemeClr val="dk1"/>
                          </a:solidFill>
                          <a:effectLst/>
                          <a:latin typeface="+mn-lt"/>
                          <a:ea typeface="+mn-ea"/>
                          <a:cs typeface="+mn-cs"/>
                        </a:rPr>
                        <a:t>artworks</a:t>
                      </a:r>
                    </a:p>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the use, as appropriate, of </a:t>
                      </a:r>
                      <a:r>
                        <a:rPr lang="en-AU" sz="1400" b="1" kern="1200" dirty="0">
                          <a:solidFill>
                            <a:schemeClr val="accent6"/>
                          </a:solidFill>
                          <a:effectLst/>
                          <a:latin typeface="+mn-lt"/>
                          <a:ea typeface="+mn-ea"/>
                          <a:cs typeface="+mn-cs"/>
                        </a:rPr>
                        <a:t>relevant aspects of the Structural Lens and the Personal Lens </a:t>
                      </a:r>
                      <a:r>
                        <a:rPr lang="en-AU" sz="1400" kern="1200" dirty="0">
                          <a:solidFill>
                            <a:schemeClr val="dk1"/>
                          </a:solidFill>
                          <a:effectLst/>
                          <a:latin typeface="+mn-lt"/>
                          <a:ea typeface="+mn-ea"/>
                          <a:cs typeface="+mn-cs"/>
                        </a:rPr>
                        <a:t>to analyse and interpret artworks </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diverse and alternative approaches to making and presenting artworks</a:t>
                      </a:r>
                    </a:p>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methods of </a:t>
                      </a:r>
                      <a:r>
                        <a:rPr lang="en-AU" sz="1400" b="1" kern="1200" dirty="0">
                          <a:solidFill>
                            <a:schemeClr val="accent6"/>
                          </a:solidFill>
                          <a:effectLst/>
                          <a:latin typeface="+mn-lt"/>
                          <a:ea typeface="+mn-ea"/>
                          <a:cs typeface="+mn-cs"/>
                        </a:rPr>
                        <a:t>making and presenting artworks in different historical and contemporary cultural contexts</a:t>
                      </a:r>
                    </a:p>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how artworks </a:t>
                      </a:r>
                      <a:r>
                        <a:rPr lang="en-AU" sz="1400" b="1" kern="1200" dirty="0">
                          <a:solidFill>
                            <a:schemeClr val="accent6"/>
                          </a:solidFill>
                          <a:effectLst/>
                          <a:latin typeface="+mn-lt"/>
                          <a:ea typeface="+mn-ea"/>
                          <a:cs typeface="+mn-cs"/>
                        </a:rPr>
                        <a:t>reflect the beliefs, values and traditions of different cultures</a:t>
                      </a:r>
                    </a:p>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the </a:t>
                      </a:r>
                      <a:r>
                        <a:rPr lang="en-AU" sz="1400" b="1" kern="1200" dirty="0">
                          <a:solidFill>
                            <a:schemeClr val="accent6"/>
                          </a:solidFill>
                          <a:effectLst/>
                          <a:latin typeface="+mn-lt"/>
                          <a:ea typeface="+mn-ea"/>
                          <a:cs typeface="+mn-cs"/>
                        </a:rPr>
                        <a:t>different ways that artists collaborate to make artworks</a:t>
                      </a:r>
                    </a:p>
                    <a:p>
                      <a:pPr marL="285750" lvl="0" indent="-285750">
                        <a:buFont typeface="Arial" panose="020B0604020202020204" pitchFamily="34" charset="0"/>
                        <a:buChar char="•"/>
                      </a:pPr>
                      <a:r>
                        <a:rPr lang="en-AU" sz="1400" kern="1200" dirty="0">
                          <a:solidFill>
                            <a:schemeClr val="dk1"/>
                          </a:solidFill>
                          <a:effectLst/>
                          <a:latin typeface="+mn-lt"/>
                          <a:ea typeface="+mn-ea"/>
                          <a:cs typeface="+mn-cs"/>
                        </a:rPr>
                        <a:t>the </a:t>
                      </a:r>
                      <a:r>
                        <a:rPr lang="en-AU" sz="1400" b="1" kern="1200" dirty="0">
                          <a:solidFill>
                            <a:schemeClr val="accent6"/>
                          </a:solidFill>
                          <a:effectLst/>
                          <a:latin typeface="+mn-lt"/>
                          <a:ea typeface="+mn-ea"/>
                          <a:cs typeface="+mn-cs"/>
                        </a:rPr>
                        <a:t>practices of artists from different periods of time and cultures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referencing to support </a:t>
                      </a:r>
                      <a:r>
                        <a:rPr lang="en-AU" sz="1400" kern="1200" dirty="0">
                          <a:solidFill>
                            <a:schemeClr val="dk1"/>
                          </a:solidFill>
                          <a:effectLst/>
                          <a:latin typeface="+mn-lt"/>
                          <a:ea typeface="+mn-ea"/>
                          <a:cs typeface="+mn-cs"/>
                        </a:rPr>
                        <a:t>the analysis, evaluation and interpretation of artworks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art terminology </a:t>
                      </a:r>
                      <a:r>
                        <a:rPr lang="en-AU" sz="1400" kern="1200" dirty="0">
                          <a:solidFill>
                            <a:schemeClr val="dk1"/>
                          </a:solidFill>
                          <a:effectLst/>
                          <a:latin typeface="+mn-lt"/>
                          <a:ea typeface="+mn-ea"/>
                          <a:cs typeface="+mn-cs"/>
                        </a:rPr>
                        <a:t>used in the analysis, evaluation and comparison of artworks and the practices of artists</a:t>
                      </a:r>
                    </a:p>
                    <a:p>
                      <a:pPr marL="285750" lvl="0" indent="-285750">
                        <a:buFont typeface="Arial" panose="020B0604020202020204" pitchFamily="34" charset="0"/>
                        <a:buChar char="•"/>
                      </a:pPr>
                      <a:endParaRPr lang="en-AU" sz="1400" kern="1200" dirty="0">
                        <a:solidFill>
                          <a:schemeClr val="dk1"/>
                        </a:solidFill>
                        <a:effectLst/>
                        <a:latin typeface="+mn-lt"/>
                        <a:ea typeface="+mn-ea"/>
                        <a:cs typeface="+mn-cs"/>
                      </a:endParaRPr>
                    </a:p>
                  </a:txBody>
                  <a:tcPr/>
                </a:tc>
                <a:extLst>
                  <a:ext uri="{0D108BD9-81ED-4DB2-BD59-A6C34878D82A}">
                    <a16:rowId xmlns:a16="http://schemas.microsoft.com/office/drawing/2014/main" val="1577447254"/>
                  </a:ext>
                </a:extLst>
              </a:tr>
            </a:tbl>
          </a:graphicData>
        </a:graphic>
      </p:graphicFrame>
      <p:sp>
        <p:nvSpPr>
          <p:cNvPr id="3" name="TextBox 2">
            <a:extLst>
              <a:ext uri="{FF2B5EF4-FFF2-40B4-BE49-F238E27FC236}">
                <a16:creationId xmlns:a16="http://schemas.microsoft.com/office/drawing/2014/main" id="{D6A72602-0304-4FD4-9DE6-7FAA49A97F93}"/>
              </a:ext>
            </a:extLst>
          </p:cNvPr>
          <p:cNvSpPr txBox="1"/>
          <p:nvPr/>
        </p:nvSpPr>
        <p:spPr>
          <a:xfrm>
            <a:off x="125541" y="239790"/>
            <a:ext cx="4575940"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4335452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9143999" cy="5143500"/>
          </a:xfrm>
        </p:spPr>
      </p:pic>
    </p:spTree>
    <p:extLst>
      <p:ext uri="{BB962C8B-B14F-4D97-AF65-F5344CB8AC3E}">
        <p14:creationId xmlns:p14="http://schemas.microsoft.com/office/powerpoint/2010/main" val="167345223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D35EB18-443E-4B31-8264-0E497524C780}"/>
              </a:ext>
            </a:extLst>
          </p:cNvPr>
          <p:cNvGraphicFramePr>
            <a:graphicFrameLocks/>
          </p:cNvGraphicFramePr>
          <p:nvPr>
            <p:extLst>
              <p:ext uri="{D42A27DB-BD31-4B8C-83A1-F6EECF244321}">
                <p14:modId xmlns:p14="http://schemas.microsoft.com/office/powerpoint/2010/main" val="3249524834"/>
              </p:ext>
            </p:extLst>
          </p:nvPr>
        </p:nvGraphicFramePr>
        <p:xfrm>
          <a:off x="161305" y="525436"/>
          <a:ext cx="8821390" cy="4092628"/>
        </p:xfrm>
        <a:graphic>
          <a:graphicData uri="http://schemas.openxmlformats.org/drawingml/2006/table">
            <a:tbl>
              <a:tblPr firstRow="1" bandRow="1">
                <a:tableStyleId>{21E4AEA4-8DFA-4A89-87EB-49C32662AFE0}</a:tableStyleId>
              </a:tblPr>
              <a:tblGrid>
                <a:gridCol w="2150882">
                  <a:extLst>
                    <a:ext uri="{9D8B030D-6E8A-4147-A177-3AD203B41FA5}">
                      <a16:colId xmlns:a16="http://schemas.microsoft.com/office/drawing/2014/main" val="2422161473"/>
                    </a:ext>
                  </a:extLst>
                </a:gridCol>
                <a:gridCol w="6670508">
                  <a:extLst>
                    <a:ext uri="{9D8B030D-6E8A-4147-A177-3AD203B41FA5}">
                      <a16:colId xmlns:a16="http://schemas.microsoft.com/office/drawing/2014/main" val="2017662329"/>
                    </a:ext>
                  </a:extLst>
                </a:gridCol>
              </a:tblGrid>
              <a:tr h="374068">
                <a:tc gridSpan="2">
                  <a:txBody>
                    <a:bodyPr/>
                    <a:lstStyle/>
                    <a:p>
                      <a:r>
                        <a:rPr lang="en-AU" dirty="0"/>
                        <a:t>Area of Study 1: </a:t>
                      </a:r>
                      <a:r>
                        <a:rPr lang="en-AU" dirty="0">
                          <a:solidFill>
                            <a:schemeClr val="accent3"/>
                          </a:solidFill>
                        </a:rPr>
                        <a:t>Artists, artworks and audiences</a:t>
                      </a:r>
                      <a:endParaRPr lang="en-AU" dirty="0"/>
                    </a:p>
                  </a:txBody>
                  <a:tcPr/>
                </a:tc>
                <a:tc hMerge="1">
                  <a:txBody>
                    <a:bodyPr/>
                    <a:lstStyle/>
                    <a:p>
                      <a:r>
                        <a:rPr lang="en-AU" dirty="0"/>
                        <a:t>Unit 1</a:t>
                      </a:r>
                      <a:r>
                        <a:rPr lang="en-GB" sz="1800" b="1" kern="1200" dirty="0">
                          <a:solidFill>
                            <a:schemeClr val="lt1"/>
                          </a:solidFill>
                          <a:effectLst/>
                          <a:latin typeface="+mn-lt"/>
                          <a:ea typeface="+mn-ea"/>
                          <a:cs typeface="+mn-cs"/>
                        </a:rPr>
                        <a:t>:</a:t>
                      </a:r>
                      <a:endParaRPr lang="en-AU"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084720532"/>
                  </a:ext>
                </a:extLst>
              </a:tr>
              <a:tr h="2938300">
                <a:tc>
                  <a:txBody>
                    <a:bodyPr/>
                    <a:lstStyle/>
                    <a:p>
                      <a:r>
                        <a:rPr lang="en-US" dirty="0"/>
                        <a:t>Key skills</a:t>
                      </a:r>
                      <a:endParaRPr lang="en-AU" dirty="0"/>
                    </a:p>
                  </a:txBody>
                  <a:tcPr/>
                </a:tc>
                <a:tc>
                  <a:txBody>
                    <a:bodyPr/>
                    <a:lstStyle/>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apply</a:t>
                      </a:r>
                      <a:r>
                        <a:rPr lang="en-AU" sz="1400" kern="1200" dirty="0">
                          <a:solidFill>
                            <a:schemeClr val="dk1"/>
                          </a:solidFill>
                          <a:effectLst/>
                          <a:latin typeface="+mn-lt"/>
                          <a:ea typeface="+mn-ea"/>
                          <a:cs typeface="+mn-cs"/>
                        </a:rPr>
                        <a:t> the Cultural Lens to analyse and interpret artworks from different cultures and times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apply, as appropriate</a:t>
                      </a:r>
                      <a:r>
                        <a:rPr lang="en-AU" sz="1400" kern="1200" dirty="0">
                          <a:solidFill>
                            <a:schemeClr val="dk1"/>
                          </a:solidFill>
                          <a:effectLst/>
                          <a:latin typeface="+mn-lt"/>
                          <a:ea typeface="+mn-ea"/>
                          <a:cs typeface="+mn-cs"/>
                        </a:rPr>
                        <a:t>, relevant aspects of the Structural Lens and the Personal Lens to analyse and interpret artworks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compare artworks </a:t>
                      </a:r>
                      <a:r>
                        <a:rPr lang="en-AU" sz="1400" kern="1200" dirty="0">
                          <a:solidFill>
                            <a:schemeClr val="dk1"/>
                          </a:solidFill>
                          <a:effectLst/>
                          <a:latin typeface="+mn-lt"/>
                          <a:ea typeface="+mn-ea"/>
                          <a:cs typeface="+mn-cs"/>
                        </a:rPr>
                        <a:t>from different cultural and historical contexts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analyse</a:t>
                      </a:r>
                      <a:r>
                        <a:rPr lang="en-AU" sz="1400" kern="1200" dirty="0">
                          <a:solidFill>
                            <a:schemeClr val="dk1"/>
                          </a:solidFill>
                          <a:effectLst/>
                          <a:latin typeface="+mn-lt"/>
                          <a:ea typeface="+mn-ea"/>
                          <a:cs typeface="+mn-cs"/>
                        </a:rPr>
                        <a:t> diverse and alternative approaches to making and presenting artworks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analyse</a:t>
                      </a:r>
                      <a:r>
                        <a:rPr lang="en-AU" sz="1400" kern="1200" dirty="0">
                          <a:solidFill>
                            <a:schemeClr val="dk1"/>
                          </a:solidFill>
                          <a:effectLst/>
                          <a:latin typeface="+mn-lt"/>
                          <a:ea typeface="+mn-ea"/>
                          <a:cs typeface="+mn-cs"/>
                        </a:rPr>
                        <a:t> methods of making and presenting artworks in historical and contemporary cultural contexts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analyse</a:t>
                      </a:r>
                      <a:r>
                        <a:rPr lang="en-AU" sz="1400" kern="1200" dirty="0">
                          <a:solidFill>
                            <a:schemeClr val="dk1"/>
                          </a:solidFill>
                          <a:effectLst/>
                          <a:latin typeface="+mn-lt"/>
                          <a:ea typeface="+mn-ea"/>
                          <a:cs typeface="+mn-cs"/>
                        </a:rPr>
                        <a:t> how artworks can reflect the beliefs, values and traditions of different cultures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investigate</a:t>
                      </a:r>
                      <a:r>
                        <a:rPr lang="en-AU" sz="1400" kern="1200" dirty="0">
                          <a:solidFill>
                            <a:schemeClr val="dk1"/>
                          </a:solidFill>
                          <a:effectLst/>
                          <a:latin typeface="+mn-lt"/>
                          <a:ea typeface="+mn-ea"/>
                          <a:cs typeface="+mn-cs"/>
                        </a:rPr>
                        <a:t> the different ways that artists collaborate to make artworks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evaluate and compare </a:t>
                      </a:r>
                      <a:r>
                        <a:rPr lang="en-AU" sz="1400" kern="1200" dirty="0">
                          <a:solidFill>
                            <a:schemeClr val="dk1"/>
                          </a:solidFill>
                          <a:effectLst/>
                          <a:latin typeface="+mn-lt"/>
                          <a:ea typeface="+mn-ea"/>
                          <a:cs typeface="+mn-cs"/>
                        </a:rPr>
                        <a:t>the practices of artists from different periods of time and cultures</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use references </a:t>
                      </a:r>
                      <a:r>
                        <a:rPr lang="en-AU" sz="1400" kern="1200" dirty="0">
                          <a:solidFill>
                            <a:schemeClr val="dk1"/>
                          </a:solidFill>
                          <a:effectLst/>
                          <a:latin typeface="+mn-lt"/>
                          <a:ea typeface="+mn-ea"/>
                          <a:cs typeface="+mn-cs"/>
                        </a:rPr>
                        <a:t>to artworks to support analysis, evaluation and interpretation</a:t>
                      </a:r>
                    </a:p>
                    <a:p>
                      <a:pPr marL="285750" lvl="0" indent="-285750">
                        <a:buFont typeface="Arial" panose="020B0604020202020204" pitchFamily="34" charset="0"/>
                        <a:buChar char="•"/>
                      </a:pPr>
                      <a:r>
                        <a:rPr lang="en-AU" sz="1400" b="1" kern="1200" dirty="0">
                          <a:solidFill>
                            <a:schemeClr val="accent6"/>
                          </a:solidFill>
                          <a:effectLst/>
                          <a:latin typeface="+mn-lt"/>
                          <a:ea typeface="+mn-ea"/>
                          <a:cs typeface="+mn-cs"/>
                        </a:rPr>
                        <a:t>use appropriate art terminology </a:t>
                      </a:r>
                      <a:r>
                        <a:rPr lang="en-AU" sz="1400" kern="1200" dirty="0">
                          <a:solidFill>
                            <a:schemeClr val="dk1"/>
                          </a:solidFill>
                          <a:effectLst/>
                          <a:latin typeface="+mn-lt"/>
                          <a:ea typeface="+mn-ea"/>
                          <a:cs typeface="+mn-cs"/>
                        </a:rPr>
                        <a:t>to analyse, evaluate and compare the practices of artists and artworks</a:t>
                      </a:r>
                    </a:p>
                  </a:txBody>
                  <a:tcPr/>
                </a:tc>
                <a:extLst>
                  <a:ext uri="{0D108BD9-81ED-4DB2-BD59-A6C34878D82A}">
                    <a16:rowId xmlns:a16="http://schemas.microsoft.com/office/drawing/2014/main" val="1577447254"/>
                  </a:ext>
                </a:extLst>
              </a:tr>
            </a:tbl>
          </a:graphicData>
        </a:graphic>
      </p:graphicFrame>
      <p:sp>
        <p:nvSpPr>
          <p:cNvPr id="3" name="TextBox 2">
            <a:extLst>
              <a:ext uri="{FF2B5EF4-FFF2-40B4-BE49-F238E27FC236}">
                <a16:creationId xmlns:a16="http://schemas.microsoft.com/office/drawing/2014/main" id="{BE8EEEE0-552A-48E3-BD8E-B1AEB67B59BB}"/>
              </a:ext>
            </a:extLst>
          </p:cNvPr>
          <p:cNvSpPr txBox="1"/>
          <p:nvPr/>
        </p:nvSpPr>
        <p:spPr>
          <a:xfrm>
            <a:off x="226444" y="147554"/>
            <a:ext cx="4575940"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90167183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036EC-AB49-49A4-B7EC-AC37F773232B}"/>
              </a:ext>
            </a:extLst>
          </p:cNvPr>
          <p:cNvSpPr>
            <a:spLocks noGrp="1"/>
          </p:cNvSpPr>
          <p:nvPr>
            <p:ph type="title"/>
          </p:nvPr>
        </p:nvSpPr>
        <p:spPr>
          <a:xfrm>
            <a:off x="215516" y="267494"/>
            <a:ext cx="8712968" cy="929258"/>
          </a:xfrm>
        </p:spPr>
        <p:txBody>
          <a:bodyPr/>
          <a:lstStyle/>
          <a:p>
            <a:r>
              <a:rPr lang="en-AU" dirty="0"/>
              <a:t>Inquiry learning activities</a:t>
            </a:r>
            <a:endParaRPr lang="en-AU" sz="3200" dirty="0"/>
          </a:p>
        </p:txBody>
      </p:sp>
      <p:sp>
        <p:nvSpPr>
          <p:cNvPr id="3" name="Content Placeholder 2">
            <a:extLst>
              <a:ext uri="{FF2B5EF4-FFF2-40B4-BE49-F238E27FC236}">
                <a16:creationId xmlns:a16="http://schemas.microsoft.com/office/drawing/2014/main" id="{F846480F-67A2-4679-ABFB-EC4354F1F1D2}"/>
              </a:ext>
            </a:extLst>
          </p:cNvPr>
          <p:cNvSpPr>
            <a:spLocks noGrp="1"/>
          </p:cNvSpPr>
          <p:nvPr>
            <p:ph idx="1"/>
          </p:nvPr>
        </p:nvSpPr>
        <p:spPr>
          <a:xfrm>
            <a:off x="166976" y="1347614"/>
            <a:ext cx="8712968" cy="2971800"/>
          </a:xfrm>
        </p:spPr>
        <p:txBody>
          <a:bodyPr/>
          <a:lstStyle/>
          <a:p>
            <a:pPr marL="342900" lvl="0" indent="-342900" hangingPunct="0">
              <a:spcBef>
                <a:spcPts val="600"/>
              </a:spcBef>
              <a:spcAft>
                <a:spcPts val="600"/>
              </a:spcAft>
              <a:buFont typeface="Symbol" panose="05050102010706020507" pitchFamily="18" charset="2"/>
              <a:buChar char=""/>
              <a:tabLst>
                <a:tab pos="107950" algn="l"/>
              </a:tabLst>
            </a:pPr>
            <a:r>
              <a:rPr lang="en-GB" sz="1400" b="0" dirty="0">
                <a:effectLst/>
                <a:ea typeface="Times New Roman" panose="02020603050405020304" pitchFamily="18" charset="0"/>
                <a:cs typeface="Arial" panose="020B0604020202020204" pitchFamily="34" charset="0"/>
              </a:rPr>
              <a:t>In Unit 2 Area of Study 1 students investigate the context of artworks and how values, beliefs and traditions of societies are reflected in artworks. </a:t>
            </a:r>
            <a:endParaRPr lang="en-AU" sz="1400" b="0" dirty="0">
              <a:effectLst/>
              <a:ea typeface="Times New Roman" panose="02020603050405020304" pitchFamily="18" charset="0"/>
              <a:cs typeface="Arial" panose="020B0604020202020204" pitchFamily="34" charset="0"/>
            </a:endParaRPr>
          </a:p>
          <a:p>
            <a:pPr marL="342900" lvl="0" indent="-342900" hangingPunct="0">
              <a:spcBef>
                <a:spcPts val="600"/>
              </a:spcBef>
              <a:spcAft>
                <a:spcPts val="600"/>
              </a:spcAft>
              <a:buFont typeface="Symbol" panose="05050102010706020507" pitchFamily="18" charset="2"/>
              <a:buChar char=""/>
              <a:tabLst>
                <a:tab pos="107950" algn="l"/>
              </a:tabLst>
            </a:pPr>
            <a:r>
              <a:rPr lang="en-GB" sz="1400" b="0" dirty="0">
                <a:effectLst/>
                <a:ea typeface="Times New Roman" panose="02020603050405020304" pitchFamily="18" charset="0"/>
                <a:cs typeface="Arial" panose="020B0604020202020204" pitchFamily="34" charset="0"/>
              </a:rPr>
              <a:t>The inquiry can be also structured on a question that links the artists that are selected from the list on page 23 of the study design. The focus is on the artists’ use of materials, techniques and processes. </a:t>
            </a:r>
            <a:endParaRPr lang="en-AU" sz="1400" b="0" dirty="0">
              <a:effectLst/>
              <a:ea typeface="Times New Roman" panose="02020603050405020304" pitchFamily="18" charset="0"/>
              <a:cs typeface="Arial" panose="020B0604020202020204" pitchFamily="34" charset="0"/>
            </a:endParaRPr>
          </a:p>
          <a:p>
            <a:pPr marL="342900" lvl="0" indent="-342900" hangingPunct="0">
              <a:spcBef>
                <a:spcPts val="600"/>
              </a:spcBef>
              <a:spcAft>
                <a:spcPts val="600"/>
              </a:spcAft>
              <a:buFont typeface="Symbol" panose="05050102010706020507" pitchFamily="18" charset="2"/>
              <a:buChar char=""/>
              <a:tabLst>
                <a:tab pos="107950" algn="l"/>
              </a:tabLst>
            </a:pPr>
            <a:r>
              <a:rPr lang="en-GB" sz="1400" b="0" dirty="0">
                <a:effectLst/>
                <a:ea typeface="Times New Roman" panose="02020603050405020304" pitchFamily="18" charset="0"/>
                <a:cs typeface="Arial" panose="020B0604020202020204" pitchFamily="34" charset="0"/>
              </a:rPr>
              <a:t>The focus in this Area of Study is on how artists collaborate with each other. Students could use the concept of collaboration as the focus for their inquiry. They could use critical and creative thinking to investigate the relationships the artists have in their practice and how viewpoints and ideas, that are often disparate, are combined in to make artworks.</a:t>
            </a:r>
            <a:endParaRPr lang="en-AU" sz="1400" b="0" dirty="0">
              <a:effectLst/>
              <a:ea typeface="Times New Roman" panose="02020603050405020304" pitchFamily="18" charset="0"/>
              <a:cs typeface="Arial" panose="020B0604020202020204" pitchFamily="34" charset="0"/>
            </a:endParaRPr>
          </a:p>
          <a:p>
            <a:pPr>
              <a:spcBef>
                <a:spcPts val="600"/>
              </a:spcBef>
              <a:spcAft>
                <a:spcPts val="600"/>
              </a:spcAft>
            </a:pPr>
            <a:r>
              <a:rPr lang="en-AU" sz="1400" b="0" dirty="0">
                <a:effectLst/>
                <a:ea typeface="Calibri" panose="020F0502020204030204" pitchFamily="34" charset="0"/>
              </a:rPr>
              <a:t>Students are also required to investigate the making and presentation of artworks so they can conduct an open ended inquiry using the artwork as a starting point. They can investigate the relationships between the context of the work (where it was made and produced) and where it is viewed. The context may have an influence over how the work is interpreted and the direction of the inquiry the student will undertake. </a:t>
            </a:r>
            <a:endParaRPr lang="en-AU" sz="1400" b="0" dirty="0"/>
          </a:p>
        </p:txBody>
      </p:sp>
      <p:sp>
        <p:nvSpPr>
          <p:cNvPr id="4" name="TextBox 3">
            <a:extLst>
              <a:ext uri="{FF2B5EF4-FFF2-40B4-BE49-F238E27FC236}">
                <a16:creationId xmlns:a16="http://schemas.microsoft.com/office/drawing/2014/main" id="{B7399CF1-1353-4F59-B967-8E312B9245FB}"/>
              </a:ext>
            </a:extLst>
          </p:cNvPr>
          <p:cNvSpPr txBox="1"/>
          <p:nvPr/>
        </p:nvSpPr>
        <p:spPr>
          <a:xfrm>
            <a:off x="226444" y="147554"/>
            <a:ext cx="5929732"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30745903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02B3B-3A36-49FA-90B5-3BF46756B87B}"/>
              </a:ext>
            </a:extLst>
          </p:cNvPr>
          <p:cNvSpPr>
            <a:spLocks noGrp="1"/>
          </p:cNvSpPr>
          <p:nvPr>
            <p:ph type="title"/>
          </p:nvPr>
        </p:nvSpPr>
        <p:spPr>
          <a:xfrm>
            <a:off x="184230" y="411510"/>
            <a:ext cx="8712968" cy="857250"/>
          </a:xfrm>
        </p:spPr>
        <p:txBody>
          <a:bodyPr/>
          <a:lstStyle/>
          <a:p>
            <a:r>
              <a:rPr lang="en-AU" dirty="0"/>
              <a:t>Teaching and Learning Ideas </a:t>
            </a:r>
          </a:p>
        </p:txBody>
      </p:sp>
      <p:sp>
        <p:nvSpPr>
          <p:cNvPr id="3" name="Content Placeholder 2">
            <a:extLst>
              <a:ext uri="{FF2B5EF4-FFF2-40B4-BE49-F238E27FC236}">
                <a16:creationId xmlns:a16="http://schemas.microsoft.com/office/drawing/2014/main" id="{19E8ABEB-ABA1-4D54-A0E5-22292493CBF4}"/>
              </a:ext>
            </a:extLst>
          </p:cNvPr>
          <p:cNvSpPr>
            <a:spLocks noGrp="1"/>
          </p:cNvSpPr>
          <p:nvPr>
            <p:ph idx="1"/>
          </p:nvPr>
        </p:nvSpPr>
        <p:spPr>
          <a:xfrm>
            <a:off x="184230" y="1059582"/>
            <a:ext cx="8712968" cy="3031182"/>
          </a:xfrm>
        </p:spPr>
        <p:txBody>
          <a:bodyPr/>
          <a:lstStyle/>
          <a:p>
            <a:r>
              <a:rPr lang="en-AU" sz="1600" b="0" kern="1200" dirty="0">
                <a:solidFill>
                  <a:schemeClr val="tx1"/>
                </a:solidFill>
                <a:effectLst/>
                <a:ea typeface="+mn-ea"/>
                <a:cs typeface="+mn-cs"/>
              </a:rPr>
              <a:t>Students use the Cultural lens and compare artists practices, meanings and messages. </a:t>
            </a:r>
          </a:p>
          <a:p>
            <a:pPr lvl="0"/>
            <a:r>
              <a:rPr lang="en-AU" sz="1600" b="0" kern="1200" dirty="0">
                <a:solidFill>
                  <a:schemeClr val="tx1"/>
                </a:solidFill>
              </a:rPr>
              <a:t>Create a </a:t>
            </a:r>
            <a:r>
              <a:rPr lang="en-AU" sz="1600" b="0" kern="1200" dirty="0">
                <a:solidFill>
                  <a:schemeClr val="tx1"/>
                </a:solidFill>
                <a:effectLst/>
                <a:ea typeface="+mn-ea"/>
                <a:cs typeface="+mn-cs"/>
              </a:rPr>
              <a:t>mind map on ‘My Culture’ including technology, leisure, food, celebration, sport or religion.</a:t>
            </a:r>
          </a:p>
          <a:p>
            <a:pPr lvl="0"/>
            <a:r>
              <a:rPr lang="en-AU" sz="1600" b="0" kern="1200" dirty="0">
                <a:solidFill>
                  <a:schemeClr val="tx1"/>
                </a:solidFill>
                <a:effectLst/>
                <a:ea typeface="+mn-ea"/>
                <a:cs typeface="+mn-cs"/>
              </a:rPr>
              <a:t>Influence of artistic collaborations impact on other artists. </a:t>
            </a:r>
          </a:p>
          <a:p>
            <a:pPr marL="895350" lvl="0" indent="-538163">
              <a:buFont typeface="Courier New" panose="02070309020205020404" pitchFamily="49" charset="0"/>
              <a:buChar char="o"/>
            </a:pPr>
            <a:r>
              <a:rPr lang="en-AU" sz="1600" b="0" kern="1200" dirty="0">
                <a:solidFill>
                  <a:schemeClr val="tx1"/>
                </a:solidFill>
                <a:effectLst/>
                <a:ea typeface="+mn-ea"/>
                <a:cs typeface="+mn-cs"/>
              </a:rPr>
              <a:t>Technical assistants collaborating with artists </a:t>
            </a:r>
            <a:r>
              <a:rPr lang="en-AU" sz="1600" b="0" kern="1200" dirty="0">
                <a:solidFill>
                  <a:schemeClr val="tx1"/>
                </a:solidFill>
              </a:rPr>
              <a:t>Cindy Sherman and Patricia </a:t>
            </a:r>
            <a:r>
              <a:rPr lang="en-AU" sz="1600" b="0" kern="1200" dirty="0" err="1">
                <a:solidFill>
                  <a:schemeClr val="tx1"/>
                </a:solidFill>
              </a:rPr>
              <a:t>Piccinini</a:t>
            </a:r>
            <a:endParaRPr lang="en-AU" sz="1600" b="0" kern="1200" dirty="0">
              <a:solidFill>
                <a:schemeClr val="tx1"/>
              </a:solidFill>
            </a:endParaRPr>
          </a:p>
          <a:p>
            <a:pPr marL="895350" lvl="0" indent="-538163">
              <a:buFont typeface="Courier New" panose="02070309020205020404" pitchFamily="49" charset="0"/>
              <a:buChar char="o"/>
            </a:pPr>
            <a:r>
              <a:rPr lang="en-AU" sz="1600" b="0" kern="1200" dirty="0" err="1">
                <a:solidFill>
                  <a:schemeClr val="tx1"/>
                </a:solidFill>
                <a:effectLst/>
                <a:ea typeface="+mn-ea"/>
                <a:cs typeface="+mn-cs"/>
              </a:rPr>
              <a:t>Cahun</a:t>
            </a:r>
            <a:r>
              <a:rPr lang="en-AU" sz="1600" b="0" kern="1200" dirty="0">
                <a:solidFill>
                  <a:schemeClr val="tx1"/>
                </a:solidFill>
                <a:effectLst/>
                <a:ea typeface="+mn-ea"/>
                <a:cs typeface="+mn-cs"/>
              </a:rPr>
              <a:t> and Moore’s collaborations – Claude </a:t>
            </a:r>
            <a:r>
              <a:rPr lang="en-AU" sz="1600" b="0" kern="1200" dirty="0" err="1">
                <a:solidFill>
                  <a:schemeClr val="tx1"/>
                </a:solidFill>
                <a:effectLst/>
                <a:ea typeface="+mn-ea"/>
                <a:cs typeface="+mn-cs"/>
              </a:rPr>
              <a:t>Cahun</a:t>
            </a:r>
            <a:r>
              <a:rPr lang="en-AU" sz="1600" b="0" kern="1200" dirty="0">
                <a:solidFill>
                  <a:schemeClr val="tx1"/>
                </a:solidFill>
                <a:effectLst/>
                <a:ea typeface="+mn-ea"/>
                <a:cs typeface="+mn-cs"/>
              </a:rPr>
              <a:t> and Marcel Moore</a:t>
            </a:r>
          </a:p>
          <a:p>
            <a:pPr lvl="0"/>
            <a:r>
              <a:rPr lang="en-AU" sz="1600" b="0" kern="1200" dirty="0">
                <a:solidFill>
                  <a:schemeClr val="tx1"/>
                </a:solidFill>
              </a:rPr>
              <a:t>C</a:t>
            </a:r>
            <a:r>
              <a:rPr lang="en-AU" sz="1600" b="0" kern="1200" dirty="0">
                <a:solidFill>
                  <a:schemeClr val="tx1"/>
                </a:solidFill>
                <a:effectLst/>
                <a:ea typeface="+mn-ea"/>
                <a:cs typeface="+mn-cs"/>
              </a:rPr>
              <a:t>omparison of the practices of May Morris, Sally Smart and Yinka </a:t>
            </a:r>
            <a:r>
              <a:rPr lang="en-AU" sz="1600" b="0" kern="1200" dirty="0" err="1">
                <a:solidFill>
                  <a:schemeClr val="tx1"/>
                </a:solidFill>
                <a:effectLst/>
                <a:ea typeface="+mn-ea"/>
                <a:cs typeface="+mn-cs"/>
              </a:rPr>
              <a:t>Shonibare</a:t>
            </a:r>
            <a:r>
              <a:rPr lang="en-AU" sz="1600" b="0" kern="1200" dirty="0">
                <a:solidFill>
                  <a:schemeClr val="tx1"/>
                </a:solidFill>
                <a:effectLst/>
                <a:ea typeface="+mn-ea"/>
                <a:cs typeface="+mn-cs"/>
              </a:rPr>
              <a:t> who collaborate with craftspeople to realise their ideas. </a:t>
            </a:r>
          </a:p>
          <a:p>
            <a:pPr lvl="0"/>
            <a:r>
              <a:rPr lang="en-AU" sz="1600" b="0" kern="1200" dirty="0">
                <a:solidFill>
                  <a:schemeClr val="tx1"/>
                </a:solidFill>
              </a:rPr>
              <a:t>Theme: Football. </a:t>
            </a:r>
          </a:p>
          <a:p>
            <a:pPr marL="265113" lvl="0" indent="0" defTabSz="265113">
              <a:buNone/>
            </a:pPr>
            <a:r>
              <a:rPr lang="en-AU" sz="1600" b="0" kern="1200" dirty="0">
                <a:solidFill>
                  <a:schemeClr val="tx1"/>
                </a:solidFill>
                <a:effectLst/>
                <a:ea typeface="+mn-ea"/>
                <a:cs typeface="+mn-cs"/>
              </a:rPr>
              <a:t>Artists Vincent Namatjira, </a:t>
            </a:r>
            <a:r>
              <a:rPr lang="en-AU" sz="1600" b="0" kern="1200" dirty="0" err="1">
                <a:solidFill>
                  <a:schemeClr val="tx1"/>
                </a:solidFill>
                <a:effectLst/>
                <a:ea typeface="+mn-ea"/>
                <a:cs typeface="+mn-cs"/>
              </a:rPr>
              <a:t>Pitcha</a:t>
            </a:r>
            <a:r>
              <a:rPr lang="en-AU" sz="1600" b="0" kern="1200" dirty="0">
                <a:solidFill>
                  <a:schemeClr val="tx1"/>
                </a:solidFill>
                <a:effectLst/>
                <a:ea typeface="+mn-ea"/>
                <a:cs typeface="+mn-cs"/>
              </a:rPr>
              <a:t> Making Fellas and the Hermannsburg potters, all of 	whom are Aboriginal and Torres Strait Islander artists and work with Australian Rules Football. </a:t>
            </a:r>
          </a:p>
          <a:p>
            <a:pPr marL="0" indent="0">
              <a:buNone/>
            </a:pPr>
            <a:endParaRPr lang="en-AU" sz="1400" b="0" dirty="0"/>
          </a:p>
        </p:txBody>
      </p:sp>
      <p:sp>
        <p:nvSpPr>
          <p:cNvPr id="4" name="TextBox 3">
            <a:extLst>
              <a:ext uri="{FF2B5EF4-FFF2-40B4-BE49-F238E27FC236}">
                <a16:creationId xmlns:a16="http://schemas.microsoft.com/office/drawing/2014/main" id="{8BCA6C63-58C1-4B38-AAE5-0A510E0CB0CE}"/>
              </a:ext>
            </a:extLst>
          </p:cNvPr>
          <p:cNvSpPr txBox="1"/>
          <p:nvPr/>
        </p:nvSpPr>
        <p:spPr>
          <a:xfrm>
            <a:off x="199373" y="181548"/>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117247211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3843C-685A-4343-A472-645E78116946}"/>
              </a:ext>
            </a:extLst>
          </p:cNvPr>
          <p:cNvSpPr>
            <a:spLocks noGrp="1"/>
          </p:cNvSpPr>
          <p:nvPr>
            <p:ph type="title"/>
          </p:nvPr>
        </p:nvSpPr>
        <p:spPr>
          <a:xfrm>
            <a:off x="162800" y="310723"/>
            <a:ext cx="8712968" cy="857250"/>
          </a:xfrm>
        </p:spPr>
        <p:txBody>
          <a:bodyPr/>
          <a:lstStyle/>
          <a:p>
            <a:r>
              <a:rPr lang="en-AU" dirty="0"/>
              <a:t>Detailed learning example 1</a:t>
            </a:r>
          </a:p>
        </p:txBody>
      </p:sp>
      <p:sp>
        <p:nvSpPr>
          <p:cNvPr id="4" name="TextBox 3">
            <a:extLst>
              <a:ext uri="{FF2B5EF4-FFF2-40B4-BE49-F238E27FC236}">
                <a16:creationId xmlns:a16="http://schemas.microsoft.com/office/drawing/2014/main" id="{47DD33E2-0DE9-497F-8BB0-CFEEFCDA6B1E}"/>
              </a:ext>
            </a:extLst>
          </p:cNvPr>
          <p:cNvSpPr txBox="1"/>
          <p:nvPr/>
        </p:nvSpPr>
        <p:spPr>
          <a:xfrm>
            <a:off x="218096" y="2516202"/>
            <a:ext cx="8712968" cy="1815882"/>
          </a:xfrm>
          <a:prstGeom prst="rect">
            <a:avLst/>
          </a:prstGeom>
          <a:noFill/>
        </p:spPr>
        <p:txBody>
          <a:bodyPr wrap="square">
            <a:spAutoFit/>
          </a:bodyPr>
          <a:lstStyle/>
          <a:p>
            <a:r>
              <a:rPr lang="en-AU" sz="1600" b="1" dirty="0">
                <a:effectLst/>
                <a:latin typeface="Arial" panose="020B0604020202020204" pitchFamily="34" charset="0"/>
                <a:ea typeface="Calibri" panose="020F0502020204030204" pitchFamily="34" charset="0"/>
                <a:cs typeface="Arial" panose="020B0604020202020204" pitchFamily="34" charset="0"/>
              </a:rPr>
              <a:t>Interpretive Lenses Questions</a:t>
            </a:r>
          </a:p>
          <a:p>
            <a:pPr marL="342900" lvl="0" indent="-342900">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How has each artist used their artworks as a vehicle to invite change and provoke conversation?</a:t>
            </a:r>
          </a:p>
          <a:p>
            <a:pPr marL="342900" lvl="0" indent="-342900">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How has each artist worked in collaboration? Do they work specifically with someone? How?</a:t>
            </a:r>
          </a:p>
          <a:p>
            <a:pPr marL="342900" lvl="0" indent="-342900">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How do each artists methods differ? Is the era relevant to the way they work? </a:t>
            </a:r>
          </a:p>
          <a:p>
            <a:pPr marL="342900" lvl="0" indent="-342900">
              <a:spcAft>
                <a:spcPts val="1000"/>
              </a:spcAft>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What is significant culturally to the way the artist works?</a:t>
            </a:r>
          </a:p>
        </p:txBody>
      </p:sp>
      <p:sp>
        <p:nvSpPr>
          <p:cNvPr id="6" name="TextBox 5">
            <a:extLst>
              <a:ext uri="{FF2B5EF4-FFF2-40B4-BE49-F238E27FC236}">
                <a16:creationId xmlns:a16="http://schemas.microsoft.com/office/drawing/2014/main" id="{FC503CFC-D43E-40E7-B488-BC83A47EA316}"/>
              </a:ext>
            </a:extLst>
          </p:cNvPr>
          <p:cNvSpPr txBox="1"/>
          <p:nvPr/>
        </p:nvSpPr>
        <p:spPr>
          <a:xfrm>
            <a:off x="107504" y="985570"/>
            <a:ext cx="8712968" cy="1569660"/>
          </a:xfrm>
          <a:prstGeom prst="rect">
            <a:avLst/>
          </a:prstGeom>
          <a:noFill/>
        </p:spPr>
        <p:txBody>
          <a:bodyPr wrap="square">
            <a:spAutoFit/>
          </a:bodyPr>
          <a:lstStyle/>
          <a:p>
            <a:r>
              <a:rPr lang="en-AU" sz="1600" b="1" dirty="0">
                <a:effectLst/>
                <a:latin typeface="Arial" panose="020B0604020202020204" pitchFamily="34" charset="0"/>
                <a:ea typeface="Calibri" panose="020F0502020204030204" pitchFamily="34" charset="0"/>
                <a:cs typeface="Arial" panose="020B0604020202020204" pitchFamily="34" charset="0"/>
              </a:rPr>
              <a:t>Scaffold</a:t>
            </a:r>
          </a:p>
          <a:p>
            <a:pPr marL="342900" lvl="0" indent="-342900">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Collect artists information</a:t>
            </a:r>
          </a:p>
          <a:p>
            <a:pPr marL="342900" lvl="0" indent="-342900">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Make dot points – for description and comparison of artworks, materials, methods/collaboration.</a:t>
            </a:r>
          </a:p>
          <a:p>
            <a:pPr marL="342900" lvl="0" indent="-342900">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Make dot points using the Interpretive Lenses questions</a:t>
            </a:r>
          </a:p>
          <a:p>
            <a:pPr marL="342900" lvl="0" indent="-342900">
              <a:spcAft>
                <a:spcPts val="1000"/>
              </a:spcAft>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Create and present response </a:t>
            </a:r>
            <a:endParaRPr lang="en-AU" sz="1600" dirty="0"/>
          </a:p>
        </p:txBody>
      </p:sp>
      <p:sp>
        <p:nvSpPr>
          <p:cNvPr id="5" name="TextBox 4">
            <a:extLst>
              <a:ext uri="{FF2B5EF4-FFF2-40B4-BE49-F238E27FC236}">
                <a16:creationId xmlns:a16="http://schemas.microsoft.com/office/drawing/2014/main" id="{81FA24A9-30F5-4742-B57E-698EB4B46176}"/>
              </a:ext>
            </a:extLst>
          </p:cNvPr>
          <p:cNvSpPr txBox="1"/>
          <p:nvPr/>
        </p:nvSpPr>
        <p:spPr>
          <a:xfrm>
            <a:off x="191658" y="126790"/>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141833182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B100CF-425D-4538-85FF-02541AA680AA}"/>
              </a:ext>
            </a:extLst>
          </p:cNvPr>
          <p:cNvSpPr>
            <a:spLocks noGrp="1"/>
          </p:cNvSpPr>
          <p:nvPr>
            <p:ph idx="1"/>
          </p:nvPr>
        </p:nvSpPr>
        <p:spPr>
          <a:xfrm>
            <a:off x="35496" y="980728"/>
            <a:ext cx="4578350" cy="1877938"/>
          </a:xfrm>
        </p:spPr>
        <p:txBody>
          <a:bodyPr/>
          <a:lstStyle/>
          <a:p>
            <a:pPr marL="0" indent="0">
              <a:buNone/>
            </a:pPr>
            <a:r>
              <a:rPr lang="en-AU" sz="1600" b="1" dirty="0">
                <a:solidFill>
                  <a:srgbClr val="000000"/>
                </a:solidFill>
                <a:effectLst/>
                <a:ea typeface="Calibri" panose="020F0502020204030204" pitchFamily="34" charset="0"/>
                <a:cs typeface="Arial" panose="020B0604020202020204" pitchFamily="34" charset="0"/>
              </a:rPr>
              <a:t>May Morris 1862 – 1938. English. </a:t>
            </a:r>
            <a:endParaRPr lang="en-AU" sz="1600" dirty="0">
              <a:effectLst/>
              <a:ea typeface="Calibri" panose="020F0502020204030204" pitchFamily="34" charset="0"/>
            </a:endParaRPr>
          </a:p>
          <a:p>
            <a:pPr lvl="0">
              <a:buFont typeface="Calibri" panose="020F0502020204030204" pitchFamily="34" charset="0"/>
              <a:buChar char="-"/>
            </a:pPr>
            <a:r>
              <a:rPr lang="en-AU" sz="1600" b="0" dirty="0">
                <a:solidFill>
                  <a:srgbClr val="000000"/>
                </a:solidFill>
                <a:effectLst/>
                <a:ea typeface="Calibri" panose="020F0502020204030204" pitchFamily="34" charset="0"/>
                <a:cs typeface="Arial" panose="020B0604020202020204" pitchFamily="34" charset="0"/>
              </a:rPr>
              <a:t>Technique/Medium: Fabric</a:t>
            </a:r>
            <a:endParaRPr lang="en-AU" sz="1600" b="0" dirty="0">
              <a:effectLst/>
              <a:ea typeface="Calibri" panose="020F0502020204030204" pitchFamily="34" charset="0"/>
              <a:cs typeface="Times New Roman" panose="02020603050405020304" pitchFamily="18" charset="0"/>
            </a:endParaRPr>
          </a:p>
          <a:p>
            <a:pPr lvl="0">
              <a:buFont typeface="Calibri" panose="020F0502020204030204" pitchFamily="34" charset="0"/>
              <a:buChar char="-"/>
            </a:pPr>
            <a:r>
              <a:rPr lang="en-AU" sz="1600" b="0" dirty="0">
                <a:solidFill>
                  <a:srgbClr val="000000"/>
                </a:solidFill>
                <a:effectLst/>
                <a:ea typeface="Calibri" panose="020F0502020204030204" pitchFamily="34" charset="0"/>
                <a:cs typeface="Arial" panose="020B0604020202020204" pitchFamily="34" charset="0"/>
              </a:rPr>
              <a:t>Subject matter: English Flora</a:t>
            </a:r>
            <a:endParaRPr lang="en-AU" sz="1600" b="0" dirty="0">
              <a:effectLst/>
              <a:ea typeface="Calibri" panose="020F0502020204030204" pitchFamily="34" charset="0"/>
              <a:cs typeface="Times New Roman" panose="02020603050405020304" pitchFamily="18" charset="0"/>
            </a:endParaRPr>
          </a:p>
          <a:p>
            <a:pPr lvl="0">
              <a:buFont typeface="Calibri" panose="020F0502020204030204" pitchFamily="34" charset="0"/>
              <a:buChar char="-"/>
            </a:pPr>
            <a:r>
              <a:rPr lang="en-AU" sz="1600" b="0" dirty="0">
                <a:solidFill>
                  <a:srgbClr val="000000"/>
                </a:solidFill>
                <a:effectLst/>
                <a:ea typeface="Calibri" panose="020F0502020204030204" pitchFamily="34" charset="0"/>
                <a:cs typeface="Arial" panose="020B0604020202020204" pitchFamily="34" charset="0"/>
              </a:rPr>
              <a:t>Practice: Textile and embroidery</a:t>
            </a:r>
            <a:endParaRPr lang="en-AU" sz="1600" b="0" dirty="0">
              <a:effectLst/>
              <a:ea typeface="Calibri" panose="020F0502020204030204" pitchFamily="34" charset="0"/>
              <a:cs typeface="Times New Roman" panose="02020603050405020304" pitchFamily="18" charset="0"/>
            </a:endParaRPr>
          </a:p>
          <a:p>
            <a:pPr lvl="0">
              <a:spcAft>
                <a:spcPts val="1000"/>
              </a:spcAft>
              <a:buFont typeface="Calibri" panose="020F0502020204030204" pitchFamily="34" charset="0"/>
              <a:buChar char="-"/>
            </a:pPr>
            <a:r>
              <a:rPr lang="en-AU" sz="1600" b="0" dirty="0">
                <a:effectLst/>
                <a:ea typeface="Calibri" panose="020F0502020204030204" pitchFamily="34" charset="0"/>
                <a:cs typeface="Arial" panose="020B0604020202020204" pitchFamily="34" charset="0"/>
              </a:rPr>
              <a:t>Collaboration: Artisans, </a:t>
            </a:r>
            <a:r>
              <a:rPr lang="en-AU" sz="1600" b="0" dirty="0">
                <a:solidFill>
                  <a:srgbClr val="000000"/>
                </a:solidFill>
                <a:effectLst/>
                <a:ea typeface="Calibri" panose="020F0502020204030204" pitchFamily="34" charset="0"/>
                <a:cs typeface="Arial" panose="020B0604020202020204" pitchFamily="34" charset="0"/>
              </a:rPr>
              <a:t>Morris &amp; Co, England</a:t>
            </a:r>
            <a:endParaRPr lang="en-AU" sz="1600" b="0" dirty="0">
              <a:effectLst/>
              <a:ea typeface="Calibri" panose="020F0502020204030204" pitchFamily="34" charset="0"/>
              <a:cs typeface="Times New Roman" panose="02020603050405020304" pitchFamily="18" charset="0"/>
            </a:endParaRPr>
          </a:p>
          <a:p>
            <a:pPr marL="0" indent="0">
              <a:buNone/>
            </a:pPr>
            <a:endParaRPr lang="en-AU" dirty="0"/>
          </a:p>
        </p:txBody>
      </p:sp>
      <p:sp>
        <p:nvSpPr>
          <p:cNvPr id="4" name="Title 1">
            <a:extLst>
              <a:ext uri="{FF2B5EF4-FFF2-40B4-BE49-F238E27FC236}">
                <a16:creationId xmlns:a16="http://schemas.microsoft.com/office/drawing/2014/main" id="{3F3728FD-6A82-45E3-A97E-393676C6EBFF}"/>
              </a:ext>
            </a:extLst>
          </p:cNvPr>
          <p:cNvSpPr>
            <a:spLocks noGrp="1"/>
          </p:cNvSpPr>
          <p:nvPr>
            <p:ph type="title"/>
          </p:nvPr>
        </p:nvSpPr>
        <p:spPr>
          <a:xfrm>
            <a:off x="107504" y="226571"/>
            <a:ext cx="8713787" cy="857250"/>
          </a:xfrm>
        </p:spPr>
        <p:txBody>
          <a:bodyPr/>
          <a:lstStyle/>
          <a:p>
            <a:r>
              <a:rPr lang="en-AU" dirty="0"/>
              <a:t>Detailed learning example 1</a:t>
            </a:r>
          </a:p>
        </p:txBody>
      </p:sp>
      <p:sp>
        <p:nvSpPr>
          <p:cNvPr id="6" name="TextBox 5">
            <a:extLst>
              <a:ext uri="{FF2B5EF4-FFF2-40B4-BE49-F238E27FC236}">
                <a16:creationId xmlns:a16="http://schemas.microsoft.com/office/drawing/2014/main" id="{2284FDF3-2C11-4438-BAC3-255D8B646F6B}"/>
              </a:ext>
            </a:extLst>
          </p:cNvPr>
          <p:cNvSpPr txBox="1"/>
          <p:nvPr/>
        </p:nvSpPr>
        <p:spPr>
          <a:xfrm>
            <a:off x="107504" y="2571749"/>
            <a:ext cx="5112567" cy="1774845"/>
          </a:xfrm>
          <a:prstGeom prst="rect">
            <a:avLst/>
          </a:prstGeom>
          <a:noFill/>
        </p:spPr>
        <p:txBody>
          <a:bodyPr wrap="square">
            <a:spAutoFit/>
          </a:bodyPr>
          <a:lstStyle/>
          <a:p>
            <a:pPr>
              <a:spcBef>
                <a:spcPts val="432"/>
              </a:spcBef>
              <a:spcAft>
                <a:spcPts val="0"/>
              </a:spcAft>
            </a:pPr>
            <a:r>
              <a:rPr lang="en-AU"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Sally Smart 1960 – Australian. </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Bef>
                <a:spcPts val="432"/>
              </a:spcBef>
              <a:spcAft>
                <a:spcPts val="0"/>
              </a:spcAft>
              <a:buFont typeface="Calibri" panose="020F0502020204030204" pitchFamily="34" charset="0"/>
              <a:buChar char="-"/>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Fashion House - Marni, Italy</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Bef>
                <a:spcPts val="432"/>
              </a:spcBef>
              <a:spcAft>
                <a:spcPts val="0"/>
              </a:spcAft>
              <a:buFont typeface="Calibri" panose="020F0502020204030204" pitchFamily="34" charset="0"/>
              <a:buChar char="-"/>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Subject matter: Identity, gender politics </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355600" lvl="0" indent="-342900">
              <a:spcBef>
                <a:spcPts val="432"/>
              </a:spcBef>
              <a:spcAft>
                <a:spcPts val="0"/>
              </a:spcAft>
              <a:buFont typeface="Calibri" panose="020F0502020204030204" pitchFamily="34" charset="0"/>
              <a:buChar char="-"/>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Practice: Large scale assemblage installation 	      with performance and video</a:t>
            </a:r>
          </a:p>
          <a:p>
            <a:pPr marL="342900" lvl="0" indent="-342900">
              <a:spcBef>
                <a:spcPts val="432"/>
              </a:spcBef>
              <a:spcAft>
                <a:spcPts val="0"/>
              </a:spcAft>
              <a:buFont typeface="Calibri" panose="020F0502020204030204" pitchFamily="34" charset="0"/>
              <a:buChar char="-"/>
            </a:pPr>
            <a:r>
              <a:rPr lang="en-AU" sz="1600" dirty="0">
                <a:effectLst/>
                <a:latin typeface="Arial" panose="020B0604020202020204" pitchFamily="34" charset="0"/>
                <a:ea typeface="Calibri" panose="020F0502020204030204" pitchFamily="34" charset="0"/>
                <a:cs typeface="Arial" panose="020B0604020202020204" pitchFamily="34" charset="0"/>
              </a:rPr>
              <a:t>Collaboration</a:t>
            </a: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Artisans, Dancers, </a:t>
            </a:r>
            <a:r>
              <a:rPr lang="en-AU" sz="16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filmakers</a:t>
            </a:r>
            <a:endParaRPr lang="en-AU"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6EB30ED0-6ABD-4017-A546-D63729FBC7CA}"/>
              </a:ext>
            </a:extLst>
          </p:cNvPr>
          <p:cNvSpPr txBox="1"/>
          <p:nvPr/>
        </p:nvSpPr>
        <p:spPr>
          <a:xfrm>
            <a:off x="4572000" y="980728"/>
            <a:ext cx="4578350" cy="2769989"/>
          </a:xfrm>
          <a:prstGeom prst="rect">
            <a:avLst/>
          </a:prstGeom>
          <a:noFill/>
        </p:spPr>
        <p:txBody>
          <a:bodyPr wrap="square">
            <a:spAutoFit/>
          </a:bodyPr>
          <a:lstStyle/>
          <a:p>
            <a:pPr>
              <a:spcBef>
                <a:spcPts val="432"/>
              </a:spcBef>
            </a:pPr>
            <a:r>
              <a:rPr lang="en-AU"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Yinka </a:t>
            </a:r>
            <a:r>
              <a:rPr lang="en-AU" sz="1600" b="1"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Shonibare</a:t>
            </a:r>
            <a:r>
              <a:rPr lang="en-AU"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1962 - British – Nigerian. </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177800" lvl="0" indent="-177800">
              <a:spcBef>
                <a:spcPts val="432"/>
              </a:spcBef>
              <a:spcAft>
                <a:spcPts val="1000"/>
              </a:spcAft>
              <a:buFont typeface="Calibri" panose="020F0502020204030204" pitchFamily="34" charset="0"/>
              <a:buChar char="-"/>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Technique/Medium: Mixed media, fabric installations</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177800" marR="111125" lvl="0" indent="-177800">
              <a:spcBef>
                <a:spcPts val="432"/>
              </a:spcBef>
              <a:spcAft>
                <a:spcPts val="0"/>
              </a:spcAft>
              <a:buFont typeface="Calibri" panose="020F0502020204030204" pitchFamily="34" charset="0"/>
              <a:buChar char="-"/>
              <a:tabLst>
                <a:tab pos="2628900" algn="l"/>
                <a:tab pos="2859405" algn="l"/>
                <a:tab pos="2898775" algn="l"/>
                <a:tab pos="2988945" algn="l"/>
                <a:tab pos="3079115" algn="l"/>
              </a:tabLst>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Collaboration: Artisan, Fabric Workshop and Museum, Philadelphia (FWM), USA </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177800" lvl="0" indent="-177800">
              <a:spcBef>
                <a:spcPts val="432"/>
              </a:spcBef>
              <a:spcAft>
                <a:spcPts val="1000"/>
              </a:spcAft>
              <a:buFont typeface="Calibri" panose="020F0502020204030204" pitchFamily="34" charset="0"/>
              <a:buChar char="-"/>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Subject matter: Cultural identity, colonialism, post colonialism</a:t>
            </a:r>
            <a:endParaRPr lang="en-AU" sz="1600" dirty="0">
              <a:effectLst/>
              <a:latin typeface="Arial" panose="020B0604020202020204" pitchFamily="34" charset="0"/>
              <a:ea typeface="Calibri" panose="020F0502020204030204" pitchFamily="34" charset="0"/>
              <a:cs typeface="Arial" panose="020B0604020202020204" pitchFamily="34" charset="0"/>
            </a:endParaRPr>
          </a:p>
          <a:p>
            <a:pPr marL="177800" marR="111125" lvl="0" indent="-177800">
              <a:spcBef>
                <a:spcPts val="432"/>
              </a:spcBef>
              <a:spcAft>
                <a:spcPts val="0"/>
              </a:spcAft>
              <a:buFont typeface="Calibri" panose="020F0502020204030204" pitchFamily="34" charset="0"/>
              <a:buChar char="-"/>
              <a:tabLst>
                <a:tab pos="2628900" algn="l"/>
                <a:tab pos="2859405" algn="l"/>
                <a:tab pos="2898775" algn="l"/>
                <a:tab pos="2988945" algn="l"/>
                <a:tab pos="3079115" algn="l"/>
              </a:tabLst>
            </a:pP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Practice: Large scale mixed media installations</a:t>
            </a:r>
            <a:endParaRPr lang="en-AU"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6302BDE0-79C6-4C3F-8F9D-F78679824FDE}"/>
              </a:ext>
            </a:extLst>
          </p:cNvPr>
          <p:cNvSpPr txBox="1"/>
          <p:nvPr/>
        </p:nvSpPr>
        <p:spPr>
          <a:xfrm>
            <a:off x="141678" y="88677"/>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155648126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2F9C32-541B-45E3-B0A1-DBB367922EC9}"/>
              </a:ext>
            </a:extLst>
          </p:cNvPr>
          <p:cNvSpPr>
            <a:spLocks noGrp="1"/>
          </p:cNvSpPr>
          <p:nvPr>
            <p:ph idx="1"/>
          </p:nvPr>
        </p:nvSpPr>
        <p:spPr>
          <a:xfrm>
            <a:off x="250825" y="1268413"/>
            <a:ext cx="8712968" cy="2971800"/>
          </a:xfrm>
        </p:spPr>
        <p:txBody>
          <a:bodyPr/>
          <a:lstStyle/>
          <a:p>
            <a:pPr marL="0" indent="0">
              <a:buNone/>
            </a:pP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Analyse and compare how the lives of Aboriginal and Torres Strait Islander peoples are reflected in the work of Albert Namatjira, Emily </a:t>
            </a:r>
            <a:r>
              <a:rPr lang="en-AU" sz="1800" b="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Kgnwarreye</a:t>
            </a: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Joan Ross.</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AU"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Albert Namatjira </a:t>
            </a: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1902 – 1959 Australia</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marL="355600" indent="0">
              <a:buNone/>
            </a:pP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Watercolour. Australian landscapes in a ‘western’ style connection to the land </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r>
              <a:rPr lang="en-AU"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Emily </a:t>
            </a:r>
            <a:r>
              <a:rPr lang="en-AU" sz="18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Kgnwarreye</a:t>
            </a:r>
            <a:r>
              <a:rPr lang="en-AU"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1910 – 1996 Australian</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marL="355600" indent="0">
              <a:buNone/>
            </a:pP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Paintings and textiles. Traditional dreaming stories  </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r>
              <a:rPr lang="en-AU"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Joan Ross </a:t>
            </a: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(Date of Birth unknown) Scottish/Australian</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marL="355600" indent="0">
              <a:buNone/>
            </a:pPr>
            <a:r>
              <a:rPr lang="en-AU" sz="1800" b="0" dirty="0">
                <a:solidFill>
                  <a:srgbClr val="000000"/>
                </a:solidFill>
                <a:effectLst/>
                <a:latin typeface="Arial" panose="020B0604020202020204" pitchFamily="34" charset="0"/>
                <a:ea typeface="Calibri" panose="020F0502020204030204" pitchFamily="34" charset="0"/>
                <a:cs typeface="Arial" panose="020B0604020202020204" pitchFamily="34" charset="0"/>
              </a:rPr>
              <a:t>Multimedia artist, assemblage and video. Colonialism in Australia, particularly its effect on indigenous Australians </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p>
        </p:txBody>
      </p:sp>
      <p:sp>
        <p:nvSpPr>
          <p:cNvPr id="4" name="Title 1">
            <a:extLst>
              <a:ext uri="{FF2B5EF4-FFF2-40B4-BE49-F238E27FC236}">
                <a16:creationId xmlns:a16="http://schemas.microsoft.com/office/drawing/2014/main" id="{944D885D-3CE4-4C33-8CAE-C9A485D54244}"/>
              </a:ext>
            </a:extLst>
          </p:cNvPr>
          <p:cNvSpPr>
            <a:spLocks noGrp="1"/>
          </p:cNvSpPr>
          <p:nvPr>
            <p:ph type="title"/>
          </p:nvPr>
        </p:nvSpPr>
        <p:spPr>
          <a:xfrm>
            <a:off x="179388" y="411163"/>
            <a:ext cx="8713787" cy="857250"/>
          </a:xfrm>
        </p:spPr>
        <p:txBody>
          <a:bodyPr/>
          <a:lstStyle/>
          <a:p>
            <a:r>
              <a:rPr lang="en-AU" dirty="0"/>
              <a:t>Detailed learning example 2</a:t>
            </a:r>
          </a:p>
        </p:txBody>
      </p:sp>
      <p:sp>
        <p:nvSpPr>
          <p:cNvPr id="5" name="TextBox 4">
            <a:extLst>
              <a:ext uri="{FF2B5EF4-FFF2-40B4-BE49-F238E27FC236}">
                <a16:creationId xmlns:a16="http://schemas.microsoft.com/office/drawing/2014/main" id="{C50E6655-446D-4B0D-97FA-C998DB31F03C}"/>
              </a:ext>
            </a:extLst>
          </p:cNvPr>
          <p:cNvSpPr txBox="1"/>
          <p:nvPr/>
        </p:nvSpPr>
        <p:spPr>
          <a:xfrm>
            <a:off x="199373" y="181548"/>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55312131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48537-DB0D-4A9D-A684-660BB82AD901}"/>
              </a:ext>
            </a:extLst>
          </p:cNvPr>
          <p:cNvSpPr>
            <a:spLocks noGrp="1"/>
          </p:cNvSpPr>
          <p:nvPr>
            <p:ph type="title"/>
          </p:nvPr>
        </p:nvSpPr>
        <p:spPr>
          <a:xfrm>
            <a:off x="265769" y="197138"/>
            <a:ext cx="8640960" cy="857250"/>
          </a:xfrm>
        </p:spPr>
        <p:txBody>
          <a:bodyPr/>
          <a:lstStyle/>
          <a:p>
            <a:r>
              <a:rPr lang="en-AU" dirty="0"/>
              <a:t>Assessment</a:t>
            </a:r>
          </a:p>
        </p:txBody>
      </p:sp>
      <p:sp>
        <p:nvSpPr>
          <p:cNvPr id="6" name="Content Placeholder 5">
            <a:extLst>
              <a:ext uri="{FF2B5EF4-FFF2-40B4-BE49-F238E27FC236}">
                <a16:creationId xmlns:a16="http://schemas.microsoft.com/office/drawing/2014/main" id="{1A76471D-7F9B-4E88-AF8C-9D2DA1B96AD3}"/>
              </a:ext>
            </a:extLst>
          </p:cNvPr>
          <p:cNvSpPr>
            <a:spLocks noGrp="1"/>
          </p:cNvSpPr>
          <p:nvPr>
            <p:ph sz="half" idx="2"/>
          </p:nvPr>
        </p:nvSpPr>
        <p:spPr>
          <a:xfrm>
            <a:off x="4878298" y="940827"/>
            <a:ext cx="3832496" cy="3145639"/>
          </a:xfr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2700000" scaled="1"/>
            <a:tileRect/>
          </a:gradFill>
        </p:spPr>
        <p:txBody>
          <a:bodyPr/>
          <a:lstStyle/>
          <a:p>
            <a:pPr marL="0" indent="0">
              <a:buNone/>
            </a:pPr>
            <a:r>
              <a:rPr lang="en-AU" sz="2000" dirty="0">
                <a:solidFill>
                  <a:schemeClr val="tx1"/>
                </a:solidFill>
              </a:rPr>
              <a:t>Examples such as:</a:t>
            </a:r>
          </a:p>
          <a:p>
            <a:pPr marL="342900" lvl="0" indent="-342900">
              <a:spcBef>
                <a:spcPts val="300"/>
              </a:spcBef>
              <a:buFont typeface="Symbol" panose="05050102010706020507" pitchFamily="18" charset="2"/>
              <a:buChar char=""/>
              <a:tabLst>
                <a:tab pos="269875" algn="l"/>
              </a:tabLst>
            </a:pPr>
            <a:r>
              <a:rPr lang="en-AU" sz="1800" b="0" kern="1100" dirty="0">
                <a:effectLst/>
                <a:latin typeface="Arial" panose="020B0604020202020204" pitchFamily="34" charset="0"/>
                <a:ea typeface="Times New Roman" panose="02020603050405020304" pitchFamily="18" charset="0"/>
              </a:rPr>
              <a:t>an extended written response</a:t>
            </a:r>
          </a:p>
          <a:p>
            <a:pPr marL="342900" lvl="0" indent="-342900">
              <a:buFont typeface="Symbol" panose="05050102010706020507" pitchFamily="18" charset="2"/>
              <a:buChar char=""/>
              <a:tabLst>
                <a:tab pos="269875" algn="l"/>
              </a:tabLst>
            </a:pPr>
            <a:r>
              <a:rPr lang="en-AU" sz="1800" b="0" kern="1100" dirty="0">
                <a:effectLst/>
                <a:latin typeface="Arial" panose="020B0604020202020204" pitchFamily="34" charset="0"/>
                <a:ea typeface="Times New Roman" panose="02020603050405020304" pitchFamily="18" charset="0"/>
              </a:rPr>
              <a:t>short-answer responses supported by visual references</a:t>
            </a:r>
          </a:p>
          <a:p>
            <a:pPr marL="342900" lvl="0" indent="-342900">
              <a:buFont typeface="Symbol" panose="05050102010706020507" pitchFamily="18" charset="2"/>
              <a:buChar char=""/>
              <a:tabLst>
                <a:tab pos="269875" algn="l"/>
              </a:tabLst>
            </a:pPr>
            <a:r>
              <a:rPr lang="en-AU" sz="1800" b="0" kern="1100" dirty="0">
                <a:effectLst/>
                <a:latin typeface="Arial" panose="020B0604020202020204" pitchFamily="34" charset="0"/>
                <a:ea typeface="Times New Roman" panose="02020603050405020304" pitchFamily="18" charset="0"/>
              </a:rPr>
              <a:t>an annotated visual report</a:t>
            </a:r>
          </a:p>
          <a:p>
            <a:pPr marL="342900" lvl="0" indent="-342900">
              <a:buFont typeface="Symbol" panose="05050102010706020507" pitchFamily="18" charset="2"/>
              <a:buChar char=""/>
              <a:tabLst>
                <a:tab pos="269875" algn="l"/>
              </a:tabLst>
            </a:pPr>
            <a:r>
              <a:rPr lang="en-AU" sz="1800" b="0" kern="1100" dirty="0">
                <a:effectLst/>
                <a:latin typeface="Arial" panose="020B0604020202020204" pitchFamily="34" charset="0"/>
                <a:ea typeface="Times New Roman" panose="02020603050405020304" pitchFamily="18" charset="0"/>
              </a:rPr>
              <a:t>a presentation using digital technologies such as an online presentation or interactive website</a:t>
            </a:r>
          </a:p>
          <a:p>
            <a:pPr marL="342900" lvl="0" indent="-342900">
              <a:spcAft>
                <a:spcPts val="300"/>
              </a:spcAft>
              <a:buFont typeface="Symbol" panose="05050102010706020507" pitchFamily="18" charset="2"/>
              <a:buChar char=""/>
              <a:tabLst>
                <a:tab pos="269875" algn="l"/>
              </a:tabLst>
            </a:pPr>
            <a:r>
              <a:rPr lang="en-AU" sz="1800" b="0" kern="1100" dirty="0">
                <a:effectLst/>
                <a:latin typeface="Arial" panose="020B0604020202020204" pitchFamily="34" charset="0"/>
                <a:ea typeface="Times New Roman" panose="02020603050405020304" pitchFamily="18" charset="0"/>
              </a:rPr>
              <a:t>an oral presentation</a:t>
            </a:r>
          </a:p>
          <a:p>
            <a:pPr marL="0" indent="0">
              <a:buNone/>
            </a:pPr>
            <a:endParaRPr lang="en-AU" sz="2000" dirty="0">
              <a:solidFill>
                <a:schemeClr val="tx1"/>
              </a:solidFill>
            </a:endParaRPr>
          </a:p>
        </p:txBody>
      </p:sp>
      <p:sp>
        <p:nvSpPr>
          <p:cNvPr id="7" name="TextBox 6">
            <a:extLst>
              <a:ext uri="{FF2B5EF4-FFF2-40B4-BE49-F238E27FC236}">
                <a16:creationId xmlns:a16="http://schemas.microsoft.com/office/drawing/2014/main" id="{344D64A6-97E2-4264-873A-209F70D6504B}"/>
              </a:ext>
            </a:extLst>
          </p:cNvPr>
          <p:cNvSpPr txBox="1"/>
          <p:nvPr/>
        </p:nvSpPr>
        <p:spPr>
          <a:xfrm>
            <a:off x="265769" y="771550"/>
            <a:ext cx="4018199" cy="338554"/>
          </a:xfrm>
          <a:prstGeom prst="rect">
            <a:avLst/>
          </a:prstGeom>
          <a:noFill/>
        </p:spPr>
        <p:txBody>
          <a:bodyPr wrap="square" rtlCol="0">
            <a:spAutoFit/>
          </a:bodyPr>
          <a:lstStyle/>
          <a:p>
            <a:pPr>
              <a:spcBef>
                <a:spcPts val="600"/>
              </a:spcBef>
              <a:spcAft>
                <a:spcPts val="600"/>
              </a:spcAft>
            </a:pPr>
            <a:r>
              <a:rPr lang="en-GB" sz="1600" kern="1100" dirty="0">
                <a:effectLst/>
                <a:latin typeface="Arial" panose="020B0604020202020204" pitchFamily="34" charset="0"/>
                <a:ea typeface="Times New Roman" panose="02020603050405020304" pitchFamily="18" charset="0"/>
              </a:rPr>
              <a:t>.</a:t>
            </a:r>
            <a:endParaRPr lang="en-AU" sz="1600" kern="1100" dirty="0">
              <a:effectLst/>
              <a:latin typeface="Arial" panose="020B0604020202020204" pitchFamily="34" charset="0"/>
              <a:ea typeface="Times New Roman" panose="02020603050405020304" pitchFamily="18" charset="0"/>
            </a:endParaRPr>
          </a:p>
        </p:txBody>
      </p:sp>
      <p:sp>
        <p:nvSpPr>
          <p:cNvPr id="2" name="TextBox 1">
            <a:extLst>
              <a:ext uri="{FF2B5EF4-FFF2-40B4-BE49-F238E27FC236}">
                <a16:creationId xmlns:a16="http://schemas.microsoft.com/office/drawing/2014/main" id="{683263FE-C4C4-40AD-8E2D-A94CD4607FF4}"/>
              </a:ext>
            </a:extLst>
          </p:cNvPr>
          <p:cNvSpPr txBox="1"/>
          <p:nvPr/>
        </p:nvSpPr>
        <p:spPr>
          <a:xfrm>
            <a:off x="303260" y="940827"/>
            <a:ext cx="4382804" cy="1323439"/>
          </a:xfrm>
          <a:prstGeom prst="rect">
            <a:avLst/>
          </a:prstGeom>
          <a:solidFill>
            <a:schemeClr val="accent6">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AU" sz="1600" kern="1200" dirty="0">
                <a:solidFill>
                  <a:schemeClr val="dk1"/>
                </a:solidFill>
                <a:effectLst/>
                <a:latin typeface="+mn-lt"/>
                <a:ea typeface="+mn-ea"/>
                <a:cs typeface="+mn-cs"/>
              </a:rPr>
              <a:t>On completion of this unit the student should be able to use the Cultural Lens, and the other Interpretive Lenses as appropriate, to analyse and compare the practices of artists and artworks from different cultures and times.</a:t>
            </a:r>
          </a:p>
        </p:txBody>
      </p:sp>
      <p:sp>
        <p:nvSpPr>
          <p:cNvPr id="8" name="TextBox 7">
            <a:extLst>
              <a:ext uri="{FF2B5EF4-FFF2-40B4-BE49-F238E27FC236}">
                <a16:creationId xmlns:a16="http://schemas.microsoft.com/office/drawing/2014/main" id="{B75B7551-0400-404A-8CA8-73A7D8643F2F}"/>
              </a:ext>
            </a:extLst>
          </p:cNvPr>
          <p:cNvSpPr txBox="1"/>
          <p:nvPr/>
        </p:nvSpPr>
        <p:spPr>
          <a:xfrm>
            <a:off x="306298" y="2355726"/>
            <a:ext cx="4265702" cy="2105705"/>
          </a:xfrm>
          <a:prstGeom prst="rect">
            <a:avLst/>
          </a:prstGeom>
          <a:solidFill>
            <a:schemeClr val="accent2"/>
          </a:solidFill>
        </p:spPr>
        <p:txBody>
          <a:bodyPr wrap="square">
            <a:spAutoFit/>
          </a:bodyPr>
          <a:lstStyle/>
          <a:p>
            <a:pPr>
              <a:spcAft>
                <a:spcPts val="1000"/>
              </a:spcAft>
            </a:pPr>
            <a:r>
              <a:rPr lang="en-AU"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The three artists selected for study must include:</a:t>
            </a:r>
          </a:p>
          <a:p>
            <a:pPr marL="342900" lvl="0" indent="-342900">
              <a:spcBef>
                <a:spcPts val="300"/>
              </a:spcBef>
              <a:buFont typeface="Symbol" panose="05050102010706020507" pitchFamily="18" charset="2"/>
              <a:buChar char=""/>
              <a:tabLst>
                <a:tab pos="269875" algn="l"/>
              </a:tabLst>
            </a:pPr>
            <a:r>
              <a:rPr lang="en-AU" sz="1200" kern="1100" dirty="0">
                <a:solidFill>
                  <a:schemeClr val="bg1"/>
                </a:solidFill>
                <a:effectLst/>
                <a:latin typeface="Arial" panose="020B0604020202020204" pitchFamily="34" charset="0"/>
                <a:ea typeface="Times New Roman" panose="02020603050405020304" pitchFamily="18" charset="0"/>
              </a:rPr>
              <a:t>an Aboriginal or Torres Strait Islander person</a:t>
            </a:r>
          </a:p>
          <a:p>
            <a:pPr marL="342900" lvl="0" indent="-342900">
              <a:buFont typeface="Symbol" panose="05050102010706020507" pitchFamily="18" charset="2"/>
              <a:buChar char=""/>
              <a:tabLst>
                <a:tab pos="269875" algn="l"/>
              </a:tabLst>
            </a:pPr>
            <a:r>
              <a:rPr lang="en-AU" sz="1200" kern="1100" dirty="0">
                <a:solidFill>
                  <a:schemeClr val="bg1"/>
                </a:solidFill>
                <a:effectLst/>
                <a:latin typeface="Arial" panose="020B0604020202020204" pitchFamily="34" charset="0"/>
                <a:ea typeface="Times New Roman" panose="02020603050405020304" pitchFamily="18" charset="0"/>
              </a:rPr>
              <a:t>an artist who collaborates with other artists, technicians or with the viewer or audience as part of their practice</a:t>
            </a:r>
          </a:p>
          <a:p>
            <a:pPr marL="342900" lvl="0" indent="-342900">
              <a:buFont typeface="Symbol" panose="05050102010706020507" pitchFamily="18" charset="2"/>
              <a:buChar char=""/>
              <a:tabLst>
                <a:tab pos="269875" algn="l"/>
              </a:tabLst>
            </a:pPr>
            <a:r>
              <a:rPr lang="en-AU" sz="1200" kern="1100" dirty="0">
                <a:solidFill>
                  <a:schemeClr val="bg1"/>
                </a:solidFill>
                <a:effectLst/>
                <a:latin typeface="Arial" panose="020B0604020202020204" pitchFamily="34" charset="0"/>
                <a:ea typeface="Times New Roman" panose="02020603050405020304" pitchFamily="18" charset="0"/>
              </a:rPr>
              <a:t>an artist from a historical period of time that has used at least one traditional art form and traditional materials and techniques</a:t>
            </a:r>
          </a:p>
          <a:p>
            <a:pPr marL="342900" lvl="0" indent="-342900">
              <a:spcAft>
                <a:spcPts val="300"/>
              </a:spcAft>
              <a:buFont typeface="Symbol" panose="05050102010706020507" pitchFamily="18" charset="2"/>
              <a:buChar char=""/>
              <a:tabLst>
                <a:tab pos="269875" algn="l"/>
              </a:tabLst>
            </a:pPr>
            <a:r>
              <a:rPr lang="en-AU" sz="1200" kern="1100" dirty="0">
                <a:solidFill>
                  <a:schemeClr val="bg1"/>
                </a:solidFill>
                <a:effectLst/>
                <a:latin typeface="Arial" panose="020B0604020202020204" pitchFamily="34" charset="0"/>
                <a:ea typeface="Times New Roman" panose="02020603050405020304" pitchFamily="18" charset="0"/>
              </a:rPr>
              <a:t>a contemporary artist whose practice is influenced by contemporary ideas, materials, techniques, processes or approaches.</a:t>
            </a:r>
          </a:p>
        </p:txBody>
      </p:sp>
      <p:sp>
        <p:nvSpPr>
          <p:cNvPr id="9" name="TextBox 8">
            <a:extLst>
              <a:ext uri="{FF2B5EF4-FFF2-40B4-BE49-F238E27FC236}">
                <a16:creationId xmlns:a16="http://schemas.microsoft.com/office/drawing/2014/main" id="{504955BA-F0BD-4733-8D39-0ADCA512ADDE}"/>
              </a:ext>
            </a:extLst>
          </p:cNvPr>
          <p:cNvSpPr txBox="1"/>
          <p:nvPr/>
        </p:nvSpPr>
        <p:spPr>
          <a:xfrm>
            <a:off x="285682" y="30820"/>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318040411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6BA96-8D9E-4B49-9D37-8D25577D737F}"/>
              </a:ext>
            </a:extLst>
          </p:cNvPr>
          <p:cNvSpPr>
            <a:spLocks noGrp="1"/>
          </p:cNvSpPr>
          <p:nvPr>
            <p:ph type="title"/>
          </p:nvPr>
        </p:nvSpPr>
        <p:spPr>
          <a:xfrm>
            <a:off x="251520" y="231491"/>
            <a:ext cx="8640960" cy="792088"/>
          </a:xfrm>
        </p:spPr>
        <p:txBody>
          <a:bodyPr/>
          <a:lstStyle/>
          <a:p>
            <a:r>
              <a:rPr lang="en-AU" sz="2800" dirty="0">
                <a:solidFill>
                  <a:schemeClr val="accent6"/>
                </a:solidFill>
              </a:rPr>
              <a:t>Assessment Example</a:t>
            </a:r>
            <a:endParaRPr lang="en-AU" sz="2800" dirty="0">
              <a:solidFill>
                <a:schemeClr val="tx1"/>
              </a:solidFill>
            </a:endParaRPr>
          </a:p>
        </p:txBody>
      </p:sp>
      <p:sp>
        <p:nvSpPr>
          <p:cNvPr id="3" name="Content Placeholder 2">
            <a:extLst>
              <a:ext uri="{FF2B5EF4-FFF2-40B4-BE49-F238E27FC236}">
                <a16:creationId xmlns:a16="http://schemas.microsoft.com/office/drawing/2014/main" id="{3D8EC3A7-99D4-4AF7-97D2-D7B7D21EB00F}"/>
              </a:ext>
            </a:extLst>
          </p:cNvPr>
          <p:cNvSpPr>
            <a:spLocks noGrp="1"/>
          </p:cNvSpPr>
          <p:nvPr>
            <p:ph sz="half" idx="1"/>
          </p:nvPr>
        </p:nvSpPr>
        <p:spPr>
          <a:xfrm>
            <a:off x="125760" y="771550"/>
            <a:ext cx="8892480" cy="2971800"/>
          </a:xfrm>
        </p:spPr>
        <p:txBody>
          <a:bodyPr/>
          <a:lstStyle/>
          <a:p>
            <a:pPr marL="0" marR="160655" lvl="0" indent="0">
              <a:lnSpc>
                <a:spcPct val="115000"/>
              </a:lnSpc>
              <a:buNone/>
            </a:pPr>
            <a:endParaRPr lang="en-AU" sz="1400" b="0" dirty="0">
              <a:solidFill>
                <a:srgbClr val="000000"/>
              </a:solidFill>
              <a:ea typeface="Calibri" panose="020F0502020204030204" pitchFamily="34" charset="0"/>
              <a:cs typeface="Times New Roman" panose="02020603050405020304" pitchFamily="18" charset="0"/>
            </a:endParaRPr>
          </a:p>
          <a:p>
            <a:pPr marL="0" marR="160655" lvl="0" indent="0">
              <a:lnSpc>
                <a:spcPct val="115000"/>
              </a:lnSpc>
              <a:buNone/>
            </a:pPr>
            <a:endParaRPr lang="en-AU" sz="1400" b="0" dirty="0">
              <a:solidFill>
                <a:srgbClr val="000000"/>
              </a:solidFill>
              <a:ea typeface="Calibri" panose="020F0502020204030204" pitchFamily="34" charset="0"/>
              <a:cs typeface="Times New Roman" panose="02020603050405020304" pitchFamily="18" charset="0"/>
            </a:endParaRPr>
          </a:p>
          <a:p>
            <a:pPr marL="0" marR="160655" lvl="0" indent="0">
              <a:lnSpc>
                <a:spcPct val="115000"/>
              </a:lnSpc>
              <a:buNone/>
            </a:pPr>
            <a:endParaRPr lang="en-AU" sz="1400" b="0" dirty="0">
              <a:solidFill>
                <a:srgbClr val="000000"/>
              </a:solidFill>
              <a:effectLst/>
              <a:ea typeface="Calibri" panose="020F0502020204030204" pitchFamily="34" charset="0"/>
              <a:cs typeface="Times New Roman" panose="02020603050405020304" pitchFamily="18" charset="0"/>
            </a:endParaRPr>
          </a:p>
          <a:p>
            <a:pPr marL="0" marR="160655" lvl="0" indent="0">
              <a:lnSpc>
                <a:spcPct val="115000"/>
              </a:lnSpc>
              <a:buNone/>
            </a:pPr>
            <a:endParaRPr lang="en-AU" sz="1600" b="0" dirty="0">
              <a:effectLst/>
              <a:ea typeface="Calibri" panose="020F0502020204030204" pitchFamily="34" charset="0"/>
            </a:endParaRPr>
          </a:p>
          <a:p>
            <a:pPr marL="0" indent="0">
              <a:spcBef>
                <a:spcPts val="600"/>
              </a:spcBef>
              <a:spcAft>
                <a:spcPts val="600"/>
              </a:spcAft>
              <a:buNone/>
            </a:pPr>
            <a:endParaRPr lang="en-AU" b="0" dirty="0"/>
          </a:p>
        </p:txBody>
      </p:sp>
      <p:graphicFrame>
        <p:nvGraphicFramePr>
          <p:cNvPr id="4" name="Table 3">
            <a:extLst>
              <a:ext uri="{FF2B5EF4-FFF2-40B4-BE49-F238E27FC236}">
                <a16:creationId xmlns:a16="http://schemas.microsoft.com/office/drawing/2014/main" id="{66CFEBB4-E7F4-41D1-8CC3-7D1454B27EDD}"/>
              </a:ext>
            </a:extLst>
          </p:cNvPr>
          <p:cNvGraphicFramePr>
            <a:graphicFrameLocks noGrp="1"/>
          </p:cNvGraphicFramePr>
          <p:nvPr>
            <p:extLst>
              <p:ext uri="{D42A27DB-BD31-4B8C-83A1-F6EECF244321}">
                <p14:modId xmlns:p14="http://schemas.microsoft.com/office/powerpoint/2010/main" val="3021373513"/>
              </p:ext>
            </p:extLst>
          </p:nvPr>
        </p:nvGraphicFramePr>
        <p:xfrm>
          <a:off x="136848" y="1275607"/>
          <a:ext cx="8640960" cy="2446275"/>
        </p:xfrm>
        <a:graphic>
          <a:graphicData uri="http://schemas.openxmlformats.org/drawingml/2006/table">
            <a:tbl>
              <a:tblPr firstRow="1" firstCol="1" bandRow="1">
                <a:tableStyleId>{21E4AEA4-8DFA-4A89-87EB-49C32662AFE0}</a:tableStyleId>
              </a:tblPr>
              <a:tblGrid>
                <a:gridCol w="1176918">
                  <a:extLst>
                    <a:ext uri="{9D8B030D-6E8A-4147-A177-3AD203B41FA5}">
                      <a16:colId xmlns:a16="http://schemas.microsoft.com/office/drawing/2014/main" val="4104138857"/>
                    </a:ext>
                  </a:extLst>
                </a:gridCol>
                <a:gridCol w="2405591">
                  <a:extLst>
                    <a:ext uri="{9D8B030D-6E8A-4147-A177-3AD203B41FA5}">
                      <a16:colId xmlns:a16="http://schemas.microsoft.com/office/drawing/2014/main" val="3513449814"/>
                    </a:ext>
                  </a:extLst>
                </a:gridCol>
                <a:gridCol w="2552227">
                  <a:extLst>
                    <a:ext uri="{9D8B030D-6E8A-4147-A177-3AD203B41FA5}">
                      <a16:colId xmlns:a16="http://schemas.microsoft.com/office/drawing/2014/main" val="1386082119"/>
                    </a:ext>
                  </a:extLst>
                </a:gridCol>
                <a:gridCol w="2506224">
                  <a:extLst>
                    <a:ext uri="{9D8B030D-6E8A-4147-A177-3AD203B41FA5}">
                      <a16:colId xmlns:a16="http://schemas.microsoft.com/office/drawing/2014/main" val="2786829464"/>
                    </a:ext>
                  </a:extLst>
                </a:gridCol>
              </a:tblGrid>
              <a:tr h="434502">
                <a:tc>
                  <a:txBody>
                    <a:bodyPr/>
                    <a:lstStyle/>
                    <a:p>
                      <a:pPr marL="450215" indent="-450215" algn="ctr">
                        <a:spcBef>
                          <a:spcPts val="600"/>
                        </a:spcBef>
                        <a:spcAft>
                          <a:spcPts val="600"/>
                        </a:spcAft>
                      </a:pPr>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lgn="ctr">
                        <a:spcBef>
                          <a:spcPts val="600"/>
                        </a:spcBef>
                      </a:pPr>
                      <a:r>
                        <a:rPr lang="en-US" sz="1200" dirty="0">
                          <a:effectLst/>
                        </a:rPr>
                        <a:t>Materials, Techniques and Processes</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lgn="ctr">
                        <a:spcBef>
                          <a:spcPts val="600"/>
                        </a:spcBef>
                      </a:pPr>
                      <a:r>
                        <a:rPr lang="en-US" sz="1200" dirty="0">
                          <a:effectLst/>
                        </a:rPr>
                        <a:t>Signs and Symbols</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lgn="ctr">
                        <a:spcBef>
                          <a:spcPts val="600"/>
                        </a:spcBef>
                      </a:pPr>
                      <a:r>
                        <a:rPr lang="en-US" sz="1200" dirty="0">
                          <a:effectLst/>
                        </a:rPr>
                        <a:t>Meanings and messages</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extLst>
                  <a:ext uri="{0D108BD9-81ED-4DB2-BD59-A6C34878D82A}">
                    <a16:rowId xmlns:a16="http://schemas.microsoft.com/office/drawing/2014/main" val="2812388959"/>
                  </a:ext>
                </a:extLst>
              </a:tr>
              <a:tr h="404829">
                <a:tc>
                  <a:txBody>
                    <a:bodyPr/>
                    <a:lstStyle/>
                    <a:p>
                      <a:pPr marL="450215" indent="-450215">
                        <a:spcBef>
                          <a:spcPts val="600"/>
                        </a:spcBef>
                        <a:spcAft>
                          <a:spcPts val="600"/>
                        </a:spcAft>
                      </a:pPr>
                      <a:r>
                        <a:rPr lang="en-US" sz="1200">
                          <a:effectLst/>
                        </a:rPr>
                        <a:t>Artist 1</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extLst>
                  <a:ext uri="{0D108BD9-81ED-4DB2-BD59-A6C34878D82A}">
                    <a16:rowId xmlns:a16="http://schemas.microsoft.com/office/drawing/2014/main" val="2422358985"/>
                  </a:ext>
                </a:extLst>
              </a:tr>
              <a:tr h="309362">
                <a:tc>
                  <a:txBody>
                    <a:bodyPr/>
                    <a:lstStyle/>
                    <a:p>
                      <a:pPr marL="450215" indent="-450215">
                        <a:spcBef>
                          <a:spcPts val="600"/>
                        </a:spcBef>
                        <a:spcAft>
                          <a:spcPts val="600"/>
                        </a:spcAft>
                      </a:pPr>
                      <a:r>
                        <a:rPr lang="en-US" sz="1200">
                          <a:effectLst/>
                        </a:rPr>
                        <a:t>Artist 2</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r>
                        <a:rPr lang="en-US" sz="1200">
                          <a:effectLst/>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a:effectLst/>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a:effectLst/>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extLst>
                  <a:ext uri="{0D108BD9-81ED-4DB2-BD59-A6C34878D82A}">
                    <a16:rowId xmlns:a16="http://schemas.microsoft.com/office/drawing/2014/main" val="3626109250"/>
                  </a:ext>
                </a:extLst>
              </a:tr>
              <a:tr h="375399">
                <a:tc>
                  <a:txBody>
                    <a:bodyPr/>
                    <a:lstStyle/>
                    <a:p>
                      <a:pPr marL="450215" indent="-450215">
                        <a:spcBef>
                          <a:spcPts val="600"/>
                        </a:spcBef>
                        <a:spcAft>
                          <a:spcPts val="600"/>
                        </a:spcAft>
                      </a:pPr>
                      <a:r>
                        <a:rPr lang="en-US" sz="1200">
                          <a:effectLst/>
                        </a:rPr>
                        <a:t>Artist 3</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a:effectLst/>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a:effectLst/>
                        </a:rPr>
                        <a:t> </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extLst>
                  <a:ext uri="{0D108BD9-81ED-4DB2-BD59-A6C34878D82A}">
                    <a16:rowId xmlns:a16="http://schemas.microsoft.com/office/drawing/2014/main" val="3590492841"/>
                  </a:ext>
                </a:extLst>
              </a:tr>
              <a:tr h="451500">
                <a:tc>
                  <a:txBody>
                    <a:bodyPr/>
                    <a:lstStyle/>
                    <a:p>
                      <a:pPr marL="450215" indent="-450215">
                        <a:spcBef>
                          <a:spcPts val="600"/>
                        </a:spcBef>
                        <a:spcAft>
                          <a:spcPts val="600"/>
                        </a:spcAft>
                      </a:pPr>
                      <a:r>
                        <a:rPr lang="en-US" sz="1200">
                          <a:effectLst/>
                        </a:rPr>
                        <a:t>Similarities</a:t>
                      </a:r>
                      <a:endParaRPr lang="en-AU" sz="120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extLst>
                  <a:ext uri="{0D108BD9-81ED-4DB2-BD59-A6C34878D82A}">
                    <a16:rowId xmlns:a16="http://schemas.microsoft.com/office/drawing/2014/main" val="2253535338"/>
                  </a:ext>
                </a:extLst>
              </a:tr>
              <a:tr h="470683">
                <a:tc>
                  <a:txBody>
                    <a:bodyPr/>
                    <a:lstStyle/>
                    <a:p>
                      <a:pPr marL="450215" indent="-450215">
                        <a:spcBef>
                          <a:spcPts val="600"/>
                        </a:spcBef>
                        <a:spcAft>
                          <a:spcPts val="600"/>
                        </a:spcAft>
                      </a:pPr>
                      <a:r>
                        <a:rPr lang="en-US" sz="1200" dirty="0">
                          <a:effectLst/>
                        </a:rPr>
                        <a:t>Differences</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nchor="ctr"/>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tc>
                  <a:txBody>
                    <a:bodyPr/>
                    <a:lstStyle/>
                    <a:p>
                      <a:pPr marL="450215" indent="-450215"/>
                      <a:r>
                        <a:rPr lang="en-US" sz="1200" dirty="0">
                          <a:effectLst/>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5256" marR="65256" marT="0" marB="0"/>
                </a:tc>
                <a:extLst>
                  <a:ext uri="{0D108BD9-81ED-4DB2-BD59-A6C34878D82A}">
                    <a16:rowId xmlns:a16="http://schemas.microsoft.com/office/drawing/2014/main" val="891815507"/>
                  </a:ext>
                </a:extLst>
              </a:tr>
            </a:tbl>
          </a:graphicData>
        </a:graphic>
      </p:graphicFrame>
      <p:sp>
        <p:nvSpPr>
          <p:cNvPr id="5" name="TextBox 4">
            <a:extLst>
              <a:ext uri="{FF2B5EF4-FFF2-40B4-BE49-F238E27FC236}">
                <a16:creationId xmlns:a16="http://schemas.microsoft.com/office/drawing/2014/main" id="{451925B8-BF78-4472-8D4E-565244639139}"/>
              </a:ext>
            </a:extLst>
          </p:cNvPr>
          <p:cNvSpPr txBox="1"/>
          <p:nvPr/>
        </p:nvSpPr>
        <p:spPr>
          <a:xfrm>
            <a:off x="125760" y="854029"/>
            <a:ext cx="2572179" cy="400110"/>
          </a:xfrm>
          <a:prstGeom prst="rect">
            <a:avLst/>
          </a:prstGeom>
          <a:noFill/>
        </p:spPr>
        <p:txBody>
          <a:bodyPr wrap="none" rtlCol="0">
            <a:spAutoFit/>
          </a:bodyPr>
          <a:lstStyle/>
          <a:p>
            <a:r>
              <a:rPr lang="en-AU" sz="2000" dirty="0">
                <a:latin typeface="Arial" panose="020B0604020202020204" pitchFamily="34" charset="0"/>
                <a:cs typeface="Arial" panose="020B0604020202020204" pitchFamily="34" charset="0"/>
              </a:rPr>
              <a:t>Table to scaffold task</a:t>
            </a:r>
          </a:p>
        </p:txBody>
      </p:sp>
      <p:sp>
        <p:nvSpPr>
          <p:cNvPr id="6" name="TextBox 5">
            <a:extLst>
              <a:ext uri="{FF2B5EF4-FFF2-40B4-BE49-F238E27FC236}">
                <a16:creationId xmlns:a16="http://schemas.microsoft.com/office/drawing/2014/main" id="{A1C4AC29-A857-4B1C-96A9-921DA48EA68C}"/>
              </a:ext>
            </a:extLst>
          </p:cNvPr>
          <p:cNvSpPr txBox="1"/>
          <p:nvPr/>
        </p:nvSpPr>
        <p:spPr>
          <a:xfrm>
            <a:off x="241587" y="86440"/>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1325823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0B80-0333-42B2-9F7B-20F2901B97A7}"/>
              </a:ext>
            </a:extLst>
          </p:cNvPr>
          <p:cNvSpPr>
            <a:spLocks noGrp="1"/>
          </p:cNvSpPr>
          <p:nvPr>
            <p:ph type="title"/>
          </p:nvPr>
        </p:nvSpPr>
        <p:spPr/>
        <p:txBody>
          <a:bodyPr/>
          <a:lstStyle/>
          <a:p>
            <a:r>
              <a:rPr lang="en-AU" sz="3200" dirty="0"/>
              <a:t>Assessment Example</a:t>
            </a:r>
          </a:p>
        </p:txBody>
      </p:sp>
      <p:sp>
        <p:nvSpPr>
          <p:cNvPr id="3" name="Content Placeholder 2">
            <a:extLst>
              <a:ext uri="{FF2B5EF4-FFF2-40B4-BE49-F238E27FC236}">
                <a16:creationId xmlns:a16="http://schemas.microsoft.com/office/drawing/2014/main" id="{F1F68E7F-2946-4689-9817-799676805D0F}"/>
              </a:ext>
            </a:extLst>
          </p:cNvPr>
          <p:cNvSpPr>
            <a:spLocks noGrp="1"/>
          </p:cNvSpPr>
          <p:nvPr>
            <p:ph idx="1"/>
          </p:nvPr>
        </p:nvSpPr>
        <p:spPr>
          <a:xfrm>
            <a:off x="179512" y="1485900"/>
            <a:ext cx="8496944" cy="2971800"/>
          </a:xfrm>
        </p:spPr>
        <p:txBody>
          <a:bodyPr/>
          <a:lstStyle/>
          <a:p>
            <a:pPr marL="0" indent="0">
              <a:spcBef>
                <a:spcPts val="600"/>
              </a:spcBef>
              <a:spcAft>
                <a:spcPts val="600"/>
              </a:spcAft>
              <a:buNone/>
            </a:pPr>
            <a:r>
              <a:rPr lang="en-US" sz="1600" dirty="0">
                <a:solidFill>
                  <a:srgbClr val="000000"/>
                </a:solidFill>
                <a:effectLst/>
                <a:latin typeface="Arial" panose="020B0604020202020204" pitchFamily="34" charset="0"/>
                <a:ea typeface="Calibri" panose="020F0502020204030204" pitchFamily="34" charset="0"/>
              </a:rPr>
              <a:t>Structural Lens</a:t>
            </a:r>
            <a:endParaRPr lang="en-AU" sz="1600" dirty="0">
              <a:solidFill>
                <a:srgbClr val="000000"/>
              </a:solidFill>
              <a:effectLst/>
              <a:latin typeface="Arial" panose="020B0604020202020204" pitchFamily="34" charset="0"/>
              <a:ea typeface="Calibri" panose="020F0502020204030204" pitchFamily="34" charset="0"/>
            </a:endParaRPr>
          </a:p>
          <a:p>
            <a:pPr marL="342900" lvl="0" indent="-342900">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Compare the materials, techniques and processes used by the artist(s). Do they vary, according to the time and place that they were used?</a:t>
            </a:r>
            <a:endParaRPr lang="en-AU" sz="1600" b="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Are there similarities or differences between the aesthetics of the works? Discuss.</a:t>
            </a:r>
            <a:endParaRPr lang="en-AU" sz="1600" b="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Do the artists use symbols to communicate? How? Are there similarities or differences in the ways the artists do this?</a:t>
            </a:r>
            <a:endParaRPr lang="en-AU" sz="1600" b="0" kern="1100" dirty="0">
              <a:effectLst/>
              <a:latin typeface="Arial" panose="020B0604020202020204" pitchFamily="34" charset="0"/>
              <a:ea typeface="Times New Roman" panose="02020603050405020304" pitchFamily="18" charset="0"/>
            </a:endParaRPr>
          </a:p>
          <a:p>
            <a:pPr marL="0" indent="0">
              <a:buNone/>
            </a:pPr>
            <a:endParaRPr lang="en-AU" dirty="0"/>
          </a:p>
        </p:txBody>
      </p:sp>
      <p:sp>
        <p:nvSpPr>
          <p:cNvPr id="4" name="TextBox 3">
            <a:extLst>
              <a:ext uri="{FF2B5EF4-FFF2-40B4-BE49-F238E27FC236}">
                <a16:creationId xmlns:a16="http://schemas.microsoft.com/office/drawing/2014/main" id="{A0C6AD3E-3CE9-401F-934E-3BF1E974B73F}"/>
              </a:ext>
            </a:extLst>
          </p:cNvPr>
          <p:cNvSpPr txBox="1"/>
          <p:nvPr/>
        </p:nvSpPr>
        <p:spPr>
          <a:xfrm>
            <a:off x="199373" y="181548"/>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291044661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7C824-E0E6-41AB-9C33-5474F8017585}"/>
              </a:ext>
            </a:extLst>
          </p:cNvPr>
          <p:cNvSpPr>
            <a:spLocks noGrp="1"/>
          </p:cNvSpPr>
          <p:nvPr>
            <p:ph type="title"/>
          </p:nvPr>
        </p:nvSpPr>
        <p:spPr/>
        <p:txBody>
          <a:bodyPr/>
          <a:lstStyle/>
          <a:p>
            <a:r>
              <a:rPr lang="en-AU" dirty="0"/>
              <a:t>Assessment Example</a:t>
            </a:r>
          </a:p>
        </p:txBody>
      </p:sp>
      <p:sp>
        <p:nvSpPr>
          <p:cNvPr id="4" name="Content Placeholder 3">
            <a:extLst>
              <a:ext uri="{FF2B5EF4-FFF2-40B4-BE49-F238E27FC236}">
                <a16:creationId xmlns:a16="http://schemas.microsoft.com/office/drawing/2014/main" id="{30F5E98E-EBF7-496D-A430-5A482A1FB1FE}"/>
              </a:ext>
            </a:extLst>
          </p:cNvPr>
          <p:cNvSpPr txBox="1">
            <a:spLocks noGrp="1"/>
          </p:cNvSpPr>
          <p:nvPr>
            <p:ph idx="1"/>
          </p:nvPr>
        </p:nvSpPr>
        <p:spPr>
          <a:xfrm>
            <a:off x="179388" y="1485900"/>
            <a:ext cx="8713787" cy="2787173"/>
          </a:xfrm>
          <a:prstGeom prst="rect">
            <a:avLst/>
          </a:prstGeom>
          <a:noFill/>
        </p:spPr>
        <p:txBody>
          <a:bodyPr wrap="square">
            <a:spAutoFit/>
          </a:bodyPr>
          <a:lstStyle/>
          <a:p>
            <a:pPr marL="0" indent="0">
              <a:lnSpc>
                <a:spcPts val="1400"/>
              </a:lnSpc>
              <a:spcBef>
                <a:spcPts val="600"/>
              </a:spcBef>
              <a:spcAft>
                <a:spcPts val="600"/>
              </a:spcAft>
              <a:buNone/>
            </a:pPr>
            <a:r>
              <a:rPr lang="en-US" sz="1600" b="1" dirty="0">
                <a:solidFill>
                  <a:srgbClr val="000000"/>
                </a:solidFill>
                <a:effectLst/>
                <a:latin typeface="Arial" panose="020B0604020202020204" pitchFamily="34" charset="0"/>
                <a:ea typeface="Calibri" panose="020F0502020204030204" pitchFamily="34" charset="0"/>
              </a:rPr>
              <a:t>Personal Lens</a:t>
            </a:r>
            <a:endParaRPr lang="en-AU" sz="1600" dirty="0">
              <a:solidFill>
                <a:srgbClr val="000000"/>
              </a:solidFill>
              <a:effectLst/>
              <a:latin typeface="Arial" panose="020B0604020202020204" pitchFamily="34" charset="0"/>
              <a:ea typeface="Calibri" panose="020F0502020204030204" pitchFamily="34"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Are there similarities between the lives of the artists? Is this reflected in their work? How?</a:t>
            </a:r>
            <a:endParaRPr lang="en-AU" sz="1600" b="0" kern="1100" dirty="0">
              <a:effectLst/>
              <a:latin typeface="Arial" panose="020B0604020202020204" pitchFamily="34" charset="0"/>
              <a:ea typeface="Times New Roman" panose="02020603050405020304" pitchFamily="18"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Did the artist(s) work in isolation, or collaboratively? How has this influenced the work?</a:t>
            </a:r>
            <a:endParaRPr lang="en-AU" sz="1600" b="0" kern="1100" dirty="0">
              <a:effectLst/>
              <a:latin typeface="Arial" panose="020B0604020202020204" pitchFamily="34" charset="0"/>
              <a:ea typeface="Times New Roman" panose="02020603050405020304" pitchFamily="18"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Does the artist(s) have specific beliefs that are relevant to the work?</a:t>
            </a:r>
            <a:endParaRPr lang="en-AU" sz="1600" b="0" kern="1100" dirty="0">
              <a:effectLst/>
              <a:latin typeface="Arial" panose="020B0604020202020204" pitchFamily="34" charset="0"/>
              <a:ea typeface="Times New Roman" panose="02020603050405020304" pitchFamily="18"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Have the life experiences of the artist(s) influenced the work? How?</a:t>
            </a:r>
            <a:endParaRPr lang="en-AU" sz="1600" b="0" kern="1100" dirty="0">
              <a:effectLst/>
              <a:latin typeface="Arial" panose="020B0604020202020204" pitchFamily="34" charset="0"/>
              <a:ea typeface="Times New Roman" panose="02020603050405020304" pitchFamily="18"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Do the specific beliefs of the audience affect their response to the works? How?</a:t>
            </a:r>
            <a:endParaRPr lang="en-AU" sz="1600" b="0" kern="1100" dirty="0">
              <a:effectLst/>
              <a:latin typeface="Arial" panose="020B0604020202020204" pitchFamily="34" charset="0"/>
              <a:ea typeface="Times New Roman" panose="02020603050405020304" pitchFamily="18"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How would a contemporary audience have responded to each of the works?</a:t>
            </a:r>
            <a:endParaRPr lang="en-AU" sz="1600" b="0" kern="1100" dirty="0">
              <a:effectLst/>
              <a:latin typeface="Arial" panose="020B0604020202020204" pitchFamily="34" charset="0"/>
              <a:ea typeface="Times New Roman" panose="02020603050405020304" pitchFamily="18" charset="0"/>
            </a:endParaRPr>
          </a:p>
          <a:p>
            <a:pPr marL="342900" lvl="0" indent="-342900">
              <a:lnSpc>
                <a:spcPts val="1400"/>
              </a:lnSpc>
              <a:spcBef>
                <a:spcPts val="600"/>
              </a:spcBef>
              <a:spcAft>
                <a:spcPts val="60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rPr>
              <a:t>How do you (the student) respond to each of the works? Are you drawn to one more than the others? Why?</a:t>
            </a:r>
            <a:endParaRPr lang="en-AU" sz="1600" b="0" kern="1100" dirty="0">
              <a:effectLst/>
              <a:latin typeface="Arial" panose="020B0604020202020204" pitchFamily="34" charset="0"/>
              <a:ea typeface="Times New Roman" panose="02020603050405020304" pitchFamily="18" charset="0"/>
            </a:endParaRPr>
          </a:p>
        </p:txBody>
      </p:sp>
      <p:sp>
        <p:nvSpPr>
          <p:cNvPr id="5" name="TextBox 4">
            <a:extLst>
              <a:ext uri="{FF2B5EF4-FFF2-40B4-BE49-F238E27FC236}">
                <a16:creationId xmlns:a16="http://schemas.microsoft.com/office/drawing/2014/main" id="{F7D1A507-81B1-49C9-81A4-2A4C65297266}"/>
              </a:ext>
            </a:extLst>
          </p:cNvPr>
          <p:cNvSpPr txBox="1"/>
          <p:nvPr/>
        </p:nvSpPr>
        <p:spPr>
          <a:xfrm>
            <a:off x="199373" y="181548"/>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371205422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000" dirty="0"/>
              <a:t>VCE Art Creative Practice – Unit 2</a:t>
            </a:r>
            <a:br>
              <a:rPr lang="en-AU" sz="2000" dirty="0"/>
            </a:br>
            <a:r>
              <a:rPr lang="en-AU" dirty="0"/>
              <a:t>Outline</a:t>
            </a:r>
          </a:p>
        </p:txBody>
      </p:sp>
      <p:sp>
        <p:nvSpPr>
          <p:cNvPr id="3" name="Content Placeholder 2"/>
          <p:cNvSpPr>
            <a:spLocks noGrp="1"/>
          </p:cNvSpPr>
          <p:nvPr>
            <p:ph idx="1"/>
          </p:nvPr>
        </p:nvSpPr>
        <p:spPr/>
        <p:txBody>
          <a:bodyPr/>
          <a:lstStyle/>
          <a:p>
            <a:r>
              <a:rPr lang="en-AU" dirty="0"/>
              <a:t>Features of Unit 2 VCE Art Creative Practice</a:t>
            </a:r>
          </a:p>
          <a:p>
            <a:r>
              <a:rPr lang="en-AU" dirty="0"/>
              <a:t>Overview of the areas of study</a:t>
            </a:r>
          </a:p>
          <a:p>
            <a:r>
              <a:rPr lang="en-AU" dirty="0"/>
              <a:t>Teaching ideas</a:t>
            </a:r>
          </a:p>
          <a:p>
            <a:r>
              <a:rPr lang="en-AU" dirty="0"/>
              <a:t>Assessment ideas</a:t>
            </a:r>
          </a:p>
        </p:txBody>
      </p:sp>
    </p:spTree>
    <p:extLst>
      <p:ext uri="{BB962C8B-B14F-4D97-AF65-F5344CB8AC3E}">
        <p14:creationId xmlns:p14="http://schemas.microsoft.com/office/powerpoint/2010/main" val="363323856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67F5D-2142-4416-A074-F9215164F96A}"/>
              </a:ext>
            </a:extLst>
          </p:cNvPr>
          <p:cNvSpPr>
            <a:spLocks noGrp="1"/>
          </p:cNvSpPr>
          <p:nvPr>
            <p:ph type="title"/>
          </p:nvPr>
        </p:nvSpPr>
        <p:spPr/>
        <p:txBody>
          <a:bodyPr/>
          <a:lstStyle/>
          <a:p>
            <a:r>
              <a:rPr lang="en-AU" sz="3200" dirty="0"/>
              <a:t>Assessment Example</a:t>
            </a:r>
          </a:p>
        </p:txBody>
      </p:sp>
      <p:sp>
        <p:nvSpPr>
          <p:cNvPr id="3" name="Content Placeholder 2">
            <a:extLst>
              <a:ext uri="{FF2B5EF4-FFF2-40B4-BE49-F238E27FC236}">
                <a16:creationId xmlns:a16="http://schemas.microsoft.com/office/drawing/2014/main" id="{CFFA5EF4-CD7D-428F-915E-48BF6591C6F3}"/>
              </a:ext>
            </a:extLst>
          </p:cNvPr>
          <p:cNvSpPr>
            <a:spLocks noGrp="1"/>
          </p:cNvSpPr>
          <p:nvPr>
            <p:ph idx="1"/>
          </p:nvPr>
        </p:nvSpPr>
        <p:spPr>
          <a:xfrm>
            <a:off x="179512" y="1268760"/>
            <a:ext cx="8712968" cy="2971800"/>
          </a:xfrm>
        </p:spPr>
        <p:txBody>
          <a:bodyPr/>
          <a:lstStyle/>
          <a:p>
            <a:pPr marL="0" indent="0">
              <a:lnSpc>
                <a:spcPts val="1400"/>
              </a:lnSpc>
              <a:spcBef>
                <a:spcPts val="600"/>
              </a:spcBef>
              <a:spcAft>
                <a:spcPts val="600"/>
              </a:spcAft>
              <a:buNone/>
            </a:pPr>
            <a:r>
              <a:rPr lang="en-US" sz="1800" b="1" dirty="0">
                <a:solidFill>
                  <a:srgbClr val="000000"/>
                </a:solidFill>
                <a:effectLst/>
                <a:latin typeface="Arial" panose="020B0604020202020204" pitchFamily="34" charset="0"/>
                <a:ea typeface="Calibri" panose="020F0502020204030204" pitchFamily="34" charset="0"/>
              </a:rPr>
              <a:t>Cultural Lens</a:t>
            </a:r>
            <a:endParaRPr lang="en-AU" sz="1800" dirty="0">
              <a:solidFill>
                <a:srgbClr val="000000"/>
              </a:solidFill>
              <a:effectLst/>
              <a:latin typeface="Arial" panose="020B0604020202020204" pitchFamily="34" charset="0"/>
              <a:ea typeface="Calibri" panose="020F050202020403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How have the time periods in which the artists worked influenced them? How is this evident?</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Does a contemporary audience interpret the works differently to the original audience? Why?</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Do the artists make work that responds to political events? How is this evident?</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Do the artists subscribe to spiritual or philosophical ethos’? How is this explored in their work?</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Have economics influenced the artists? Did their socio-economic situation influence their subject matter? Did they have access to materials, or have they used found or repurposed materials?</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Has the work of the artists changed in financial value? How does this affect the interpretation of the work?</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Does the ethnic background of the artists bring art practices and visual elements to the works?</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Is the gender of the artists reflected in their work? How?</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Do the artists ask their audiences to consider ethical issues?</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Do the practices of the artists provoke shock or disgust? Why?</a:t>
            </a:r>
            <a:endParaRPr lang="en-AU" sz="1400" b="0" kern="1100" dirty="0">
              <a:effectLst/>
              <a:latin typeface="Arial" panose="020B0604020202020204" pitchFamily="34" charset="0"/>
              <a:ea typeface="Times New Roman" panose="02020603050405020304" pitchFamily="18" charset="0"/>
            </a:endParaRPr>
          </a:p>
          <a:p>
            <a:pPr marL="342900" lvl="0" indent="-342900">
              <a:spcBef>
                <a:spcPts val="0"/>
              </a:spcBef>
              <a:spcAft>
                <a:spcPts val="0"/>
              </a:spcAft>
              <a:buFont typeface="Symbol" panose="05050102010706020507" pitchFamily="18" charset="2"/>
              <a:buChar char=""/>
              <a:tabLst>
                <a:tab pos="269875" algn="l"/>
              </a:tabLst>
            </a:pPr>
            <a:r>
              <a:rPr lang="en-GB" sz="1400" b="0" kern="1100" dirty="0">
                <a:effectLst/>
                <a:latin typeface="Arial" panose="020B0604020202020204" pitchFamily="34" charset="0"/>
                <a:ea typeface="Times New Roman" panose="02020603050405020304" pitchFamily="18" charset="0"/>
              </a:rPr>
              <a:t>How do these factors contribute to engagement and communication of meaning?</a:t>
            </a:r>
            <a:endParaRPr lang="en-AU" sz="1400" b="0" kern="1100" dirty="0">
              <a:effectLst/>
              <a:latin typeface="Arial" panose="020B0604020202020204" pitchFamily="34" charset="0"/>
              <a:ea typeface="Times New Roman" panose="02020603050405020304" pitchFamily="18" charset="0"/>
            </a:endParaRPr>
          </a:p>
          <a:p>
            <a:endParaRPr lang="en-AU" dirty="0"/>
          </a:p>
        </p:txBody>
      </p:sp>
      <p:sp>
        <p:nvSpPr>
          <p:cNvPr id="4" name="TextBox 3">
            <a:extLst>
              <a:ext uri="{FF2B5EF4-FFF2-40B4-BE49-F238E27FC236}">
                <a16:creationId xmlns:a16="http://schemas.microsoft.com/office/drawing/2014/main" id="{F100B06E-250C-4335-9CD6-A21D67D2B326}"/>
              </a:ext>
            </a:extLst>
          </p:cNvPr>
          <p:cNvSpPr txBox="1"/>
          <p:nvPr/>
        </p:nvSpPr>
        <p:spPr>
          <a:xfrm>
            <a:off x="199373" y="181548"/>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1</a:t>
            </a:r>
            <a:endParaRPr lang="en-AU" sz="1800" b="1" dirty="0">
              <a:solidFill>
                <a:schemeClr val="accent6"/>
              </a:solidFill>
              <a:latin typeface="+mn-lt"/>
            </a:endParaRPr>
          </a:p>
        </p:txBody>
      </p:sp>
    </p:spTree>
    <p:extLst>
      <p:ext uri="{BB962C8B-B14F-4D97-AF65-F5344CB8AC3E}">
        <p14:creationId xmlns:p14="http://schemas.microsoft.com/office/powerpoint/2010/main" val="199737804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7BE1CA6-43F1-4D9F-937C-95895BFF2508}"/>
              </a:ext>
            </a:extLst>
          </p:cNvPr>
          <p:cNvGraphicFramePr>
            <a:graphicFrameLocks noGrp="1"/>
          </p:cNvGraphicFramePr>
          <p:nvPr>
            <p:ph idx="1"/>
            <p:extLst>
              <p:ext uri="{D42A27DB-BD31-4B8C-83A1-F6EECF244321}">
                <p14:modId xmlns:p14="http://schemas.microsoft.com/office/powerpoint/2010/main" val="3396753041"/>
              </p:ext>
            </p:extLst>
          </p:nvPr>
        </p:nvGraphicFramePr>
        <p:xfrm>
          <a:off x="101201" y="339502"/>
          <a:ext cx="9036496" cy="4248472"/>
        </p:xfrm>
        <a:graphic>
          <a:graphicData uri="http://schemas.openxmlformats.org/drawingml/2006/table">
            <a:tbl>
              <a:tblPr firstRow="1" bandRow="1">
                <a:tableStyleId>{21E4AEA4-8DFA-4A89-87EB-49C32662AFE0}</a:tableStyleId>
              </a:tblPr>
              <a:tblGrid>
                <a:gridCol w="1829957">
                  <a:extLst>
                    <a:ext uri="{9D8B030D-6E8A-4147-A177-3AD203B41FA5}">
                      <a16:colId xmlns:a16="http://schemas.microsoft.com/office/drawing/2014/main" val="2422161473"/>
                    </a:ext>
                  </a:extLst>
                </a:gridCol>
                <a:gridCol w="7206539">
                  <a:extLst>
                    <a:ext uri="{9D8B030D-6E8A-4147-A177-3AD203B41FA5}">
                      <a16:colId xmlns:a16="http://schemas.microsoft.com/office/drawing/2014/main" val="2017662329"/>
                    </a:ext>
                  </a:extLst>
                </a:gridCol>
              </a:tblGrid>
              <a:tr h="59511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dirty="0">
                          <a:solidFill>
                            <a:schemeClr val="accent3"/>
                          </a:solidFill>
                        </a:rPr>
                        <a:t>Area of Study 2: The collaborative Creative Practice</a:t>
                      </a:r>
                      <a:endParaRPr lang="en-AU" sz="1800" b="1" i="0" kern="1200" dirty="0">
                        <a:solidFill>
                          <a:schemeClr val="bg1"/>
                        </a:solidFill>
                        <a:effectLst/>
                        <a:latin typeface="+mn-lt"/>
                        <a:ea typeface="+mn-ea"/>
                        <a:cs typeface="+mn-cs"/>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kern="1200" dirty="0">
                        <a:solidFill>
                          <a:schemeClr val="bg1"/>
                        </a:solidFill>
                        <a:effectLst/>
                        <a:latin typeface="+mn-lt"/>
                        <a:ea typeface="+mn-ea"/>
                        <a:cs typeface="+mn-cs"/>
                      </a:endParaRPr>
                    </a:p>
                  </a:txBody>
                  <a:tcPr/>
                </a:tc>
                <a:extLst>
                  <a:ext uri="{0D108BD9-81ED-4DB2-BD59-A6C34878D82A}">
                    <a16:rowId xmlns:a16="http://schemas.microsoft.com/office/drawing/2014/main" val="3084720532"/>
                  </a:ext>
                </a:extLst>
              </a:tr>
              <a:tr h="697025">
                <a:tc>
                  <a:txBody>
                    <a:bodyPr/>
                    <a:lstStyle/>
                    <a:p>
                      <a:r>
                        <a:rPr lang="en-AU" sz="1400" b="1" dirty="0"/>
                        <a:t>Outcome 2</a:t>
                      </a:r>
                    </a:p>
                  </a:txBody>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AU" sz="1200" kern="1200" dirty="0">
                          <a:solidFill>
                            <a:schemeClr val="dk1"/>
                          </a:solidFill>
                          <a:effectLst/>
                          <a:latin typeface="+mn-lt"/>
                          <a:ea typeface="+mn-ea"/>
                          <a:cs typeface="+mn-cs"/>
                        </a:rPr>
                        <a:t>On completion of this unit the student should be able to use the Creative Practice to explore social and cultural ideas or issues to make and present at least one finished artwork using collaborative approaches.</a:t>
                      </a:r>
                    </a:p>
                  </a:txBody>
                  <a:tcPr/>
                </a:tc>
                <a:extLst>
                  <a:ext uri="{0D108BD9-81ED-4DB2-BD59-A6C34878D82A}">
                    <a16:rowId xmlns:a16="http://schemas.microsoft.com/office/drawing/2014/main" val="1577447254"/>
                  </a:ext>
                </a:extLst>
              </a:tr>
              <a:tr h="2956329">
                <a:tc>
                  <a:txBody>
                    <a:bodyPr/>
                    <a:lstStyle/>
                    <a:p>
                      <a:r>
                        <a:rPr lang="en-AU" sz="1600" b="1" dirty="0"/>
                        <a:t>Learning structure</a:t>
                      </a:r>
                    </a:p>
                  </a:txBody>
                  <a:tcPr/>
                </a:tc>
                <a:tc>
                  <a:txBody>
                    <a:bodyPr/>
                    <a:lstStyle/>
                    <a:p>
                      <a:pPr>
                        <a:lnSpc>
                          <a:spcPct val="100000"/>
                        </a:lnSpc>
                        <a:spcBef>
                          <a:spcPts val="400"/>
                        </a:spcBef>
                        <a:spcAft>
                          <a:spcPts val="400"/>
                        </a:spcAft>
                      </a:pPr>
                      <a:r>
                        <a:rPr lang="en-US" sz="1200" u="sng" dirty="0">
                          <a:effectLst/>
                          <a:latin typeface="Arial" panose="020B0604020202020204" pitchFamily="34" charset="0"/>
                          <a:ea typeface="Calibri" panose="020F0502020204030204" pitchFamily="34" charset="0"/>
                          <a:cs typeface="Arial" panose="020B0604020202020204" pitchFamily="34" charset="0"/>
                        </a:rPr>
                        <a:t>Guiding questions</a:t>
                      </a:r>
                      <a:endParaRPr lang="en-AU" sz="12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hangingPunct="0">
                        <a:lnSpc>
                          <a:spcPct val="100000"/>
                        </a:lnSpc>
                        <a:spcBef>
                          <a:spcPts val="400"/>
                        </a:spcBef>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How are collaborative artworks developed? </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What are the processes used to make collaborative artworks?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How do artists develop visual language in collaborative practice?</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How has collaborative practice changed over time? What are the differences in collaborative practice from different periods of time?</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Is collaborative practice different in other cultures? What are the characteristics that reflect the culture?</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How will I use collaborative practice to develop artworks? What is my role in the collaborative process?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How will I use different traditional and contemporary materials, techniques and processes to communicate ideas and meaning in my collaborative artworks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What components of the Creative Practice will I use to explore social and cultural ideas or issues in artworks?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lnSpc>
                          <a:spcPct val="100000"/>
                        </a:lnSpc>
                        <a:spcAft>
                          <a:spcPts val="400"/>
                        </a:spcAft>
                        <a:buFont typeface="Symbol" panose="05050102010706020507" pitchFamily="18" charset="2"/>
                        <a:buChar char=""/>
                        <a:tabLst>
                          <a:tab pos="107950" algn="l"/>
                        </a:tabLst>
                      </a:pPr>
                      <a:r>
                        <a:rPr lang="en-GB" sz="1200" dirty="0">
                          <a:effectLst/>
                          <a:latin typeface="Arial" panose="020B0604020202020204" pitchFamily="34" charset="0"/>
                          <a:ea typeface="Times New Roman" panose="02020603050405020304" pitchFamily="18" charset="0"/>
                          <a:cs typeface="Arial" panose="020B0604020202020204" pitchFamily="34" charset="0"/>
                        </a:rPr>
                        <a:t>What aspects of the Cultural lens and other interpretive lenses will I use in my Creative Practice?</a:t>
                      </a:r>
                    </a:p>
                  </a:txBody>
                  <a:tcPr marL="68580" marR="68580" marT="0" marB="0"/>
                </a:tc>
                <a:extLst>
                  <a:ext uri="{0D108BD9-81ED-4DB2-BD59-A6C34878D82A}">
                    <a16:rowId xmlns:a16="http://schemas.microsoft.com/office/drawing/2014/main" val="3428961597"/>
                  </a:ext>
                </a:extLst>
              </a:tr>
            </a:tbl>
          </a:graphicData>
        </a:graphic>
      </p:graphicFrame>
      <p:sp>
        <p:nvSpPr>
          <p:cNvPr id="3" name="TextBox 2">
            <a:extLst>
              <a:ext uri="{FF2B5EF4-FFF2-40B4-BE49-F238E27FC236}">
                <a16:creationId xmlns:a16="http://schemas.microsoft.com/office/drawing/2014/main" id="{05FC8658-62E5-4523-BA67-CECA44596309}"/>
              </a:ext>
            </a:extLst>
          </p:cNvPr>
          <p:cNvSpPr txBox="1"/>
          <p:nvPr/>
        </p:nvSpPr>
        <p:spPr>
          <a:xfrm>
            <a:off x="179512" y="118"/>
            <a:ext cx="6937844"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10925393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7C4BE69-502E-4E9A-BB05-40E92EE541DF}"/>
              </a:ext>
            </a:extLst>
          </p:cNvPr>
          <p:cNvGraphicFramePr>
            <a:graphicFrameLocks noGrp="1"/>
          </p:cNvGraphicFramePr>
          <p:nvPr>
            <p:ph idx="1"/>
            <p:extLst>
              <p:ext uri="{D42A27DB-BD31-4B8C-83A1-F6EECF244321}">
                <p14:modId xmlns:p14="http://schemas.microsoft.com/office/powerpoint/2010/main" val="3922331344"/>
              </p:ext>
            </p:extLst>
          </p:nvPr>
        </p:nvGraphicFramePr>
        <p:xfrm>
          <a:off x="161305" y="483518"/>
          <a:ext cx="8821390" cy="4023360"/>
        </p:xfrm>
        <a:graphic>
          <a:graphicData uri="http://schemas.openxmlformats.org/drawingml/2006/table">
            <a:tbl>
              <a:tblPr firstRow="1" bandRow="1">
                <a:tableStyleId>{21E4AEA4-8DFA-4A89-87EB-49C32662AFE0}</a:tableStyleId>
              </a:tblPr>
              <a:tblGrid>
                <a:gridCol w="2150882">
                  <a:extLst>
                    <a:ext uri="{9D8B030D-6E8A-4147-A177-3AD203B41FA5}">
                      <a16:colId xmlns:a16="http://schemas.microsoft.com/office/drawing/2014/main" val="2422161473"/>
                    </a:ext>
                  </a:extLst>
                </a:gridCol>
                <a:gridCol w="6670508">
                  <a:extLst>
                    <a:ext uri="{9D8B030D-6E8A-4147-A177-3AD203B41FA5}">
                      <a16:colId xmlns:a16="http://schemas.microsoft.com/office/drawing/2014/main" val="2017662329"/>
                    </a:ext>
                  </a:extLst>
                </a:gridCol>
              </a:tblGrid>
              <a:tr h="347201">
                <a:tc gridSpan="2">
                  <a:txBody>
                    <a:bodyPr/>
                    <a:lstStyle/>
                    <a:p>
                      <a:r>
                        <a:rPr lang="en-AU" dirty="0"/>
                        <a:t>Area of Study 2: The collaborative Creative Practice</a:t>
                      </a:r>
                    </a:p>
                  </a:txBody>
                  <a:tcPr/>
                </a:tc>
                <a:tc hMerge="1">
                  <a:txBody>
                    <a:bodyPr/>
                    <a:lstStyle/>
                    <a:p>
                      <a:r>
                        <a:rPr lang="en-AU" dirty="0"/>
                        <a:t>Unit 1</a:t>
                      </a:r>
                      <a:r>
                        <a:rPr lang="en-GB" sz="1800" b="1" kern="1200" dirty="0">
                          <a:solidFill>
                            <a:schemeClr val="lt1"/>
                          </a:solidFill>
                          <a:effectLst/>
                          <a:latin typeface="+mn-lt"/>
                          <a:ea typeface="+mn-ea"/>
                          <a:cs typeface="+mn-cs"/>
                        </a:rPr>
                        <a:t>:</a:t>
                      </a:r>
                      <a:endParaRPr lang="en-AU"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084720532"/>
                  </a:ext>
                </a:extLst>
              </a:tr>
              <a:tr h="2809243">
                <a:tc>
                  <a:txBody>
                    <a:bodyPr/>
                    <a:lstStyle/>
                    <a:p>
                      <a:r>
                        <a:rPr lang="en-US" dirty="0"/>
                        <a:t>Key knowledge</a:t>
                      </a:r>
                      <a:endParaRPr lang="en-AU" dirty="0"/>
                    </a:p>
                  </a:txBody>
                  <a:tcPr/>
                </a:tc>
                <a:tc>
                  <a:txBody>
                    <a:bodyPr/>
                    <a:lstStyle/>
                    <a:p>
                      <a:pPr marL="285750" lvl="0" indent="-285750">
                        <a:buFont typeface="Arial" panose="020B0604020202020204" pitchFamily="34" charset="0"/>
                        <a:buChar char="•"/>
                      </a:pPr>
                      <a:r>
                        <a:rPr lang="en-AU" sz="1800" kern="1200" dirty="0">
                          <a:solidFill>
                            <a:schemeClr val="dk1"/>
                          </a:solidFill>
                          <a:effectLst/>
                          <a:latin typeface="+mn-lt"/>
                          <a:ea typeface="+mn-ea"/>
                          <a:cs typeface="+mn-cs"/>
                        </a:rPr>
                        <a:t>the use of the Creative Practice to </a:t>
                      </a:r>
                      <a:r>
                        <a:rPr lang="en-AU" sz="1800" b="1" kern="1200" dirty="0">
                          <a:solidFill>
                            <a:schemeClr val="accent6"/>
                          </a:solidFill>
                          <a:effectLst/>
                          <a:latin typeface="+mn-lt"/>
                          <a:ea typeface="+mn-ea"/>
                          <a:cs typeface="+mn-cs"/>
                        </a:rPr>
                        <a:t>explore social and cultural ideas or issues</a:t>
                      </a:r>
                    </a:p>
                    <a:p>
                      <a:pPr marL="285750" lvl="0" indent="-285750">
                        <a:buFont typeface="Arial" panose="020B0604020202020204" pitchFamily="34" charset="0"/>
                        <a:buChar char="•"/>
                      </a:pPr>
                      <a:r>
                        <a:rPr lang="en-AU" sz="1800" kern="1200" dirty="0">
                          <a:solidFill>
                            <a:schemeClr val="dk1"/>
                          </a:solidFill>
                          <a:effectLst/>
                          <a:latin typeface="+mn-lt"/>
                          <a:ea typeface="+mn-ea"/>
                          <a:cs typeface="+mn-cs"/>
                        </a:rPr>
                        <a:t>the use of the Creative Practice to </a:t>
                      </a:r>
                      <a:r>
                        <a:rPr lang="en-AU" sz="1800" b="1" kern="1200" dirty="0">
                          <a:solidFill>
                            <a:schemeClr val="accent6"/>
                          </a:solidFill>
                          <a:effectLst/>
                          <a:latin typeface="+mn-lt"/>
                          <a:ea typeface="+mn-ea"/>
                          <a:cs typeface="+mn-cs"/>
                        </a:rPr>
                        <a:t>make and present at least one finished artwork</a:t>
                      </a:r>
                    </a:p>
                    <a:p>
                      <a:pPr marL="285750" lvl="0" indent="-285750">
                        <a:buFont typeface="Arial" panose="020B0604020202020204" pitchFamily="34" charset="0"/>
                        <a:buChar char="•"/>
                      </a:pPr>
                      <a:r>
                        <a:rPr lang="en-AU" sz="1800" b="1" kern="1200" dirty="0">
                          <a:solidFill>
                            <a:schemeClr val="accent6"/>
                          </a:solidFill>
                          <a:effectLst/>
                          <a:latin typeface="+mn-lt"/>
                          <a:ea typeface="+mn-ea"/>
                          <a:cs typeface="+mn-cs"/>
                        </a:rPr>
                        <a:t>collaborative approaches in art practices </a:t>
                      </a:r>
                      <a:r>
                        <a:rPr lang="en-AU" sz="1800" kern="1200" dirty="0">
                          <a:solidFill>
                            <a:schemeClr val="dk1"/>
                          </a:solidFill>
                          <a:effectLst/>
                          <a:latin typeface="+mn-lt"/>
                          <a:ea typeface="+mn-ea"/>
                          <a:cs typeface="+mn-cs"/>
                        </a:rPr>
                        <a:t>from </a:t>
                      </a:r>
                      <a:r>
                        <a:rPr lang="en-AU" sz="1800" b="1" kern="1200" dirty="0">
                          <a:solidFill>
                            <a:schemeClr val="accent6"/>
                          </a:solidFill>
                          <a:effectLst/>
                          <a:latin typeface="+mn-lt"/>
                          <a:ea typeface="+mn-ea"/>
                          <a:cs typeface="+mn-cs"/>
                        </a:rPr>
                        <a:t>different periods of time and cultures</a:t>
                      </a:r>
                    </a:p>
                    <a:p>
                      <a:pPr marL="285750" lvl="0" indent="-285750">
                        <a:buFont typeface="Arial" panose="020B0604020202020204" pitchFamily="34" charset="0"/>
                        <a:buChar char="•"/>
                      </a:pPr>
                      <a:r>
                        <a:rPr lang="en-AU" sz="1800" kern="1200" dirty="0">
                          <a:solidFill>
                            <a:schemeClr val="dk1"/>
                          </a:solidFill>
                          <a:effectLst/>
                          <a:latin typeface="+mn-lt"/>
                          <a:ea typeface="+mn-ea"/>
                          <a:cs typeface="+mn-cs"/>
                        </a:rPr>
                        <a:t>the </a:t>
                      </a:r>
                      <a:r>
                        <a:rPr lang="en-AU" sz="1800" b="1" kern="1200" dirty="0">
                          <a:solidFill>
                            <a:schemeClr val="accent6"/>
                          </a:solidFill>
                          <a:effectLst/>
                          <a:latin typeface="+mn-lt"/>
                          <a:ea typeface="+mn-ea"/>
                          <a:cs typeface="+mn-cs"/>
                        </a:rPr>
                        <a:t>use of visual language</a:t>
                      </a:r>
                      <a:r>
                        <a:rPr lang="en-AU" sz="1800" kern="1200" dirty="0">
                          <a:solidFill>
                            <a:schemeClr val="dk1"/>
                          </a:solidFill>
                          <a:effectLst/>
                          <a:latin typeface="+mn-lt"/>
                          <a:ea typeface="+mn-ea"/>
                          <a:cs typeface="+mn-cs"/>
                        </a:rPr>
                        <a:t> to communicate ideas and issues of social and cultural interest in visual responses</a:t>
                      </a:r>
                    </a:p>
                    <a:p>
                      <a:pPr marL="285750" lvl="0" indent="-285750">
                        <a:buFont typeface="Arial" panose="020B0604020202020204" pitchFamily="34" charset="0"/>
                        <a:buChar char="•"/>
                      </a:pPr>
                      <a:r>
                        <a:rPr lang="en-AU" sz="1800" kern="1200" dirty="0">
                          <a:solidFill>
                            <a:schemeClr val="dk1"/>
                          </a:solidFill>
                          <a:effectLst/>
                          <a:latin typeface="+mn-lt"/>
                          <a:ea typeface="+mn-ea"/>
                          <a:cs typeface="+mn-cs"/>
                        </a:rPr>
                        <a:t>the </a:t>
                      </a:r>
                      <a:r>
                        <a:rPr lang="en-AU" sz="1800" b="1" kern="1200" dirty="0">
                          <a:solidFill>
                            <a:schemeClr val="accent6"/>
                          </a:solidFill>
                          <a:effectLst/>
                          <a:latin typeface="+mn-lt"/>
                          <a:ea typeface="+mn-ea"/>
                          <a:cs typeface="+mn-cs"/>
                        </a:rPr>
                        <a:t>use of the Cultural Lens, </a:t>
                      </a:r>
                      <a:r>
                        <a:rPr lang="en-AU" sz="1800" kern="1200" dirty="0">
                          <a:solidFill>
                            <a:schemeClr val="dk1"/>
                          </a:solidFill>
                          <a:effectLst/>
                          <a:latin typeface="+mn-lt"/>
                          <a:ea typeface="+mn-ea"/>
                          <a:cs typeface="+mn-cs"/>
                        </a:rPr>
                        <a:t>and the </a:t>
                      </a:r>
                      <a:r>
                        <a:rPr lang="en-AU" sz="1800" b="1" kern="1200" dirty="0">
                          <a:solidFill>
                            <a:schemeClr val="accent6"/>
                          </a:solidFill>
                          <a:effectLst/>
                          <a:latin typeface="+mn-lt"/>
                          <a:ea typeface="+mn-ea"/>
                          <a:cs typeface="+mn-cs"/>
                        </a:rPr>
                        <a:t>other Interpretive Lenses as appropriate,</a:t>
                      </a:r>
                      <a:r>
                        <a:rPr lang="en-AU" sz="1800" kern="1200" dirty="0">
                          <a:solidFill>
                            <a:schemeClr val="dk1"/>
                          </a:solidFill>
                          <a:effectLst/>
                          <a:latin typeface="+mn-lt"/>
                          <a:ea typeface="+mn-ea"/>
                          <a:cs typeface="+mn-cs"/>
                        </a:rPr>
                        <a:t> throughout the Creative Practice </a:t>
                      </a:r>
                    </a:p>
                    <a:p>
                      <a:pPr marL="285750" lvl="0" indent="-285750">
                        <a:buFont typeface="Arial" panose="020B0604020202020204" pitchFamily="34" charset="0"/>
                        <a:buChar char="•"/>
                      </a:pPr>
                      <a:r>
                        <a:rPr lang="en-AU" sz="1800" kern="1200" dirty="0">
                          <a:solidFill>
                            <a:schemeClr val="dk1"/>
                          </a:solidFill>
                          <a:effectLst/>
                          <a:latin typeface="+mn-lt"/>
                          <a:ea typeface="+mn-ea"/>
                          <a:cs typeface="+mn-cs"/>
                        </a:rPr>
                        <a:t>the </a:t>
                      </a:r>
                      <a:r>
                        <a:rPr lang="en-AU" sz="1800" b="1" kern="1200" dirty="0">
                          <a:solidFill>
                            <a:schemeClr val="accent6"/>
                          </a:solidFill>
                          <a:effectLst/>
                          <a:latin typeface="+mn-lt"/>
                          <a:ea typeface="+mn-ea"/>
                          <a:cs typeface="+mn-cs"/>
                        </a:rPr>
                        <a:t>use of traditional and contemporary materials, techniques and processes in art forms </a:t>
                      </a:r>
                      <a:r>
                        <a:rPr lang="en-AU" sz="1800" kern="1200" dirty="0">
                          <a:solidFill>
                            <a:schemeClr val="dk1"/>
                          </a:solidFill>
                          <a:effectLst/>
                          <a:latin typeface="+mn-lt"/>
                          <a:ea typeface="+mn-ea"/>
                          <a:cs typeface="+mn-cs"/>
                        </a:rPr>
                        <a:t>to communicate ideas and meaning</a:t>
                      </a:r>
                    </a:p>
                  </a:txBody>
                  <a:tcPr/>
                </a:tc>
                <a:extLst>
                  <a:ext uri="{0D108BD9-81ED-4DB2-BD59-A6C34878D82A}">
                    <a16:rowId xmlns:a16="http://schemas.microsoft.com/office/drawing/2014/main" val="1577447254"/>
                  </a:ext>
                </a:extLst>
              </a:tr>
            </a:tbl>
          </a:graphicData>
        </a:graphic>
      </p:graphicFrame>
      <p:sp>
        <p:nvSpPr>
          <p:cNvPr id="3" name="TextBox 2">
            <a:extLst>
              <a:ext uri="{FF2B5EF4-FFF2-40B4-BE49-F238E27FC236}">
                <a16:creationId xmlns:a16="http://schemas.microsoft.com/office/drawing/2014/main" id="{31DDF433-F986-40BF-86FF-4640EE00BFD3}"/>
              </a:ext>
            </a:extLst>
          </p:cNvPr>
          <p:cNvSpPr txBox="1"/>
          <p:nvPr/>
        </p:nvSpPr>
        <p:spPr>
          <a:xfrm>
            <a:off x="251520" y="22065"/>
            <a:ext cx="6937844"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377058996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D35EB18-443E-4B31-8264-0E497524C780}"/>
              </a:ext>
            </a:extLst>
          </p:cNvPr>
          <p:cNvGraphicFramePr>
            <a:graphicFrameLocks/>
          </p:cNvGraphicFramePr>
          <p:nvPr>
            <p:extLst>
              <p:ext uri="{D42A27DB-BD31-4B8C-83A1-F6EECF244321}">
                <p14:modId xmlns:p14="http://schemas.microsoft.com/office/powerpoint/2010/main" val="2174539376"/>
              </p:ext>
            </p:extLst>
          </p:nvPr>
        </p:nvGraphicFramePr>
        <p:xfrm>
          <a:off x="161305" y="632116"/>
          <a:ext cx="8821390" cy="3879268"/>
        </p:xfrm>
        <a:graphic>
          <a:graphicData uri="http://schemas.openxmlformats.org/drawingml/2006/table">
            <a:tbl>
              <a:tblPr firstRow="1" bandRow="1">
                <a:tableStyleId>{21E4AEA4-8DFA-4A89-87EB-49C32662AFE0}</a:tableStyleId>
              </a:tblPr>
              <a:tblGrid>
                <a:gridCol w="2150882">
                  <a:extLst>
                    <a:ext uri="{9D8B030D-6E8A-4147-A177-3AD203B41FA5}">
                      <a16:colId xmlns:a16="http://schemas.microsoft.com/office/drawing/2014/main" val="2422161473"/>
                    </a:ext>
                  </a:extLst>
                </a:gridCol>
                <a:gridCol w="6670508">
                  <a:extLst>
                    <a:ext uri="{9D8B030D-6E8A-4147-A177-3AD203B41FA5}">
                      <a16:colId xmlns:a16="http://schemas.microsoft.com/office/drawing/2014/main" val="2017662329"/>
                    </a:ext>
                  </a:extLst>
                </a:gridCol>
              </a:tblGrid>
              <a:tr h="374068">
                <a:tc gridSpan="2">
                  <a:txBody>
                    <a:bodyPr/>
                    <a:lstStyle/>
                    <a:p>
                      <a:r>
                        <a:rPr lang="en-AU" dirty="0"/>
                        <a:t>Area of Study 2: The Collaborative Creative Practice</a:t>
                      </a:r>
                    </a:p>
                  </a:txBody>
                  <a:tcPr/>
                </a:tc>
                <a:tc hMerge="1">
                  <a:txBody>
                    <a:bodyPr/>
                    <a:lstStyle/>
                    <a:p>
                      <a:r>
                        <a:rPr lang="en-AU" dirty="0"/>
                        <a:t>Unit 1</a:t>
                      </a:r>
                      <a:r>
                        <a:rPr lang="en-GB" sz="1800" b="1" kern="1200" dirty="0">
                          <a:solidFill>
                            <a:schemeClr val="lt1"/>
                          </a:solidFill>
                          <a:effectLst/>
                          <a:latin typeface="+mn-lt"/>
                          <a:ea typeface="+mn-ea"/>
                          <a:cs typeface="+mn-cs"/>
                        </a:rPr>
                        <a:t>:</a:t>
                      </a:r>
                      <a:endParaRPr lang="en-AU"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084720532"/>
                  </a:ext>
                </a:extLst>
              </a:tr>
              <a:tr h="2938300">
                <a:tc>
                  <a:txBody>
                    <a:bodyPr/>
                    <a:lstStyle/>
                    <a:p>
                      <a:r>
                        <a:rPr lang="en-US" dirty="0"/>
                        <a:t>Key skills</a:t>
                      </a:r>
                      <a:endParaRPr lang="en-AU" dirty="0"/>
                    </a:p>
                  </a:txBody>
                  <a:tcPr/>
                </a:tc>
                <a:tc>
                  <a:txBody>
                    <a:bodyPr/>
                    <a:lstStyle/>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explore</a:t>
                      </a:r>
                      <a:r>
                        <a:rPr lang="en-AU" sz="1600" kern="1200" dirty="0">
                          <a:solidFill>
                            <a:schemeClr val="dk1"/>
                          </a:solidFill>
                          <a:effectLst/>
                          <a:latin typeface="+mn-lt"/>
                          <a:ea typeface="+mn-ea"/>
                          <a:cs typeface="+mn-cs"/>
                        </a:rPr>
                        <a:t> social and cultural ideas or issues using the Creative Practice</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make and present at least one finished artwork </a:t>
                      </a:r>
                      <a:r>
                        <a:rPr lang="en-AU" sz="1600" kern="1200" dirty="0">
                          <a:solidFill>
                            <a:schemeClr val="dk1"/>
                          </a:solidFill>
                          <a:effectLst/>
                          <a:latin typeface="+mn-lt"/>
                          <a:ea typeface="+mn-ea"/>
                          <a:cs typeface="+mn-cs"/>
                        </a:rPr>
                        <a:t>using the Creative Practice</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reflect</a:t>
                      </a:r>
                      <a:r>
                        <a:rPr lang="en-AU" sz="1600" kern="1200" dirty="0">
                          <a:solidFill>
                            <a:schemeClr val="dk1"/>
                          </a:solidFill>
                          <a:effectLst/>
                          <a:latin typeface="+mn-lt"/>
                          <a:ea typeface="+mn-ea"/>
                          <a:cs typeface="+mn-cs"/>
                        </a:rPr>
                        <a:t> on the collaborative practices of artists from different periods of time and cultures throughout the Creative Practice</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explore </a:t>
                      </a:r>
                      <a:r>
                        <a:rPr lang="en-AU" sz="1600" kern="1200" dirty="0">
                          <a:solidFill>
                            <a:schemeClr val="dk1"/>
                          </a:solidFill>
                          <a:effectLst/>
                          <a:latin typeface="+mn-lt"/>
                          <a:ea typeface="+mn-ea"/>
                          <a:cs typeface="+mn-cs"/>
                        </a:rPr>
                        <a:t>collaborative approaches to make and present artworks</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develop</a:t>
                      </a:r>
                      <a:r>
                        <a:rPr lang="en-AU" sz="1600" kern="1200" dirty="0">
                          <a:solidFill>
                            <a:schemeClr val="dk1"/>
                          </a:solidFill>
                          <a:effectLst/>
                          <a:latin typeface="+mn-lt"/>
                          <a:ea typeface="+mn-ea"/>
                          <a:cs typeface="+mn-cs"/>
                        </a:rPr>
                        <a:t> visual language to communicate ideas and issues of social and cultural interest in visual responses</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use the Cultural Lens</a:t>
                      </a:r>
                      <a:r>
                        <a:rPr lang="en-AU" sz="1600" kern="1200" dirty="0">
                          <a:solidFill>
                            <a:schemeClr val="dk1"/>
                          </a:solidFill>
                          <a:effectLst/>
                          <a:latin typeface="+mn-lt"/>
                          <a:ea typeface="+mn-ea"/>
                          <a:cs typeface="+mn-cs"/>
                        </a:rPr>
                        <a:t>, and the other Interpretive Lenses as appropriate, </a:t>
                      </a:r>
                      <a:r>
                        <a:rPr lang="en-AU" sz="1600" b="1" kern="1200" dirty="0">
                          <a:solidFill>
                            <a:schemeClr val="accent6"/>
                          </a:solidFill>
                          <a:effectLst/>
                          <a:latin typeface="+mn-lt"/>
                          <a:ea typeface="+mn-ea"/>
                          <a:cs typeface="+mn-cs"/>
                        </a:rPr>
                        <a:t>throughout the Creative Practice</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explore and experiment</a:t>
                      </a:r>
                      <a:r>
                        <a:rPr lang="en-AU" sz="1600" kern="1200" dirty="0">
                          <a:solidFill>
                            <a:schemeClr val="dk1"/>
                          </a:solidFill>
                          <a:effectLst/>
                          <a:latin typeface="+mn-lt"/>
                          <a:ea typeface="+mn-ea"/>
                          <a:cs typeface="+mn-cs"/>
                        </a:rPr>
                        <a:t> with traditional and contemporary materials, techniques and processes in art forms to communicate ideas and meaning</a:t>
                      </a:r>
                    </a:p>
                  </a:txBody>
                  <a:tcPr/>
                </a:tc>
                <a:extLst>
                  <a:ext uri="{0D108BD9-81ED-4DB2-BD59-A6C34878D82A}">
                    <a16:rowId xmlns:a16="http://schemas.microsoft.com/office/drawing/2014/main" val="1577447254"/>
                  </a:ext>
                </a:extLst>
              </a:tr>
            </a:tbl>
          </a:graphicData>
        </a:graphic>
      </p:graphicFrame>
      <p:sp>
        <p:nvSpPr>
          <p:cNvPr id="3" name="TextBox 2">
            <a:extLst>
              <a:ext uri="{FF2B5EF4-FFF2-40B4-BE49-F238E27FC236}">
                <a16:creationId xmlns:a16="http://schemas.microsoft.com/office/drawing/2014/main" id="{9A4C00AE-B092-492A-AC73-7B03719FC4B9}"/>
              </a:ext>
            </a:extLst>
          </p:cNvPr>
          <p:cNvSpPr txBox="1"/>
          <p:nvPr/>
        </p:nvSpPr>
        <p:spPr>
          <a:xfrm>
            <a:off x="199373" y="181548"/>
            <a:ext cx="6937844"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392680121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036EC-AB49-49A4-B7EC-AC37F773232B}"/>
              </a:ext>
            </a:extLst>
          </p:cNvPr>
          <p:cNvSpPr>
            <a:spLocks noGrp="1"/>
          </p:cNvSpPr>
          <p:nvPr>
            <p:ph type="title"/>
          </p:nvPr>
        </p:nvSpPr>
        <p:spPr>
          <a:xfrm>
            <a:off x="271575" y="771550"/>
            <a:ext cx="8712968" cy="785242"/>
          </a:xfrm>
        </p:spPr>
        <p:txBody>
          <a:bodyPr/>
          <a:lstStyle/>
          <a:p>
            <a:r>
              <a:rPr lang="en-AU" sz="3200" dirty="0"/>
              <a:t>Inquiry learning activities</a:t>
            </a:r>
          </a:p>
        </p:txBody>
      </p:sp>
      <p:sp>
        <p:nvSpPr>
          <p:cNvPr id="3" name="Content Placeholder 2">
            <a:extLst>
              <a:ext uri="{FF2B5EF4-FFF2-40B4-BE49-F238E27FC236}">
                <a16:creationId xmlns:a16="http://schemas.microsoft.com/office/drawing/2014/main" id="{F846480F-67A2-4679-ABFB-EC4354F1F1D2}"/>
              </a:ext>
            </a:extLst>
          </p:cNvPr>
          <p:cNvSpPr>
            <a:spLocks noGrp="1"/>
          </p:cNvSpPr>
          <p:nvPr>
            <p:ph idx="1"/>
          </p:nvPr>
        </p:nvSpPr>
        <p:spPr>
          <a:xfrm>
            <a:off x="166976" y="1347614"/>
            <a:ext cx="8712968" cy="2971800"/>
          </a:xfrm>
        </p:spPr>
        <p:txBody>
          <a:bodyPr/>
          <a:lstStyle/>
          <a:p>
            <a:pPr marL="0" lvl="0" indent="0" hangingPunct="0">
              <a:spcBef>
                <a:spcPts val="400"/>
              </a:spcBef>
              <a:buNone/>
              <a:tabLst>
                <a:tab pos="107950" algn="l"/>
              </a:tabLst>
            </a:pPr>
            <a:r>
              <a:rPr lang="en-GB" sz="1600" b="0" dirty="0">
                <a:effectLst/>
                <a:latin typeface="Arial" panose="020B0604020202020204" pitchFamily="34" charset="0"/>
                <a:ea typeface="Times New Roman" panose="02020603050405020304" pitchFamily="18" charset="0"/>
                <a:cs typeface="Arial" panose="020B0604020202020204" pitchFamily="34" charset="0"/>
              </a:rPr>
              <a:t>. </a:t>
            </a:r>
            <a:endParaRPr lang="en-AU" sz="1600" b="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spcAft>
                <a:spcPts val="400"/>
              </a:spcAft>
              <a:buFont typeface="Symbol" panose="05050102010706020507" pitchFamily="18" charset="2"/>
              <a:buChar char=""/>
              <a:tabLst>
                <a:tab pos="107950" algn="l"/>
              </a:tabLst>
            </a:pPr>
            <a:r>
              <a:rPr lang="en-GB" sz="1600" b="0" dirty="0">
                <a:effectLst/>
                <a:latin typeface="Arial" panose="020B0604020202020204" pitchFamily="34" charset="0"/>
                <a:ea typeface="Times New Roman" panose="02020603050405020304" pitchFamily="18" charset="0"/>
                <a:cs typeface="Arial" panose="020B0604020202020204" pitchFamily="34" charset="0"/>
              </a:rPr>
              <a:t>Students could select a idea or issue to explore using the Creative Practice and collaboration. A leading question could be the focus for the exploration. The question could come from the investigation the students conduct into collaborative practice. Artists researched in Area of Study 1 could also form the basis of the inquiry. </a:t>
            </a:r>
            <a:endParaRPr lang="en-AU" sz="1600" b="0" dirty="0">
              <a:latin typeface="Arial" panose="020B0604020202020204" pitchFamily="34" charset="0"/>
              <a:ea typeface="Times New Roman" panose="02020603050405020304" pitchFamily="18" charset="0"/>
              <a:cs typeface="Arial" panose="020B0604020202020204" pitchFamily="34" charset="0"/>
            </a:endParaRPr>
          </a:p>
          <a:p>
            <a:pPr marL="342900" lvl="0" indent="-342900" hangingPunct="0">
              <a:spcAft>
                <a:spcPts val="400"/>
              </a:spcAft>
              <a:buFont typeface="Symbol" panose="05050102010706020507" pitchFamily="18" charset="2"/>
              <a:buChar char=""/>
              <a:tabLst>
                <a:tab pos="107950" algn="l"/>
              </a:tabLst>
            </a:pPr>
            <a:r>
              <a:rPr lang="en-AU" sz="1600" b="0" dirty="0">
                <a:effectLst/>
                <a:latin typeface="Arial" panose="020B0604020202020204" pitchFamily="34" charset="0"/>
                <a:ea typeface="Calibri" panose="020F0502020204030204" pitchFamily="34" charset="0"/>
                <a:cs typeface="Arial" panose="020B0604020202020204" pitchFamily="34" charset="0"/>
              </a:rPr>
              <a:t>If the students conduct their inquiry using materials, techniques and processes the collaborative practice could be carried out as a series of experimental artworks that are documented. The students could then link these experiments together based on a selected topic. </a:t>
            </a:r>
            <a:endParaRPr lang="en-AU" sz="1600" b="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BD37B489-B042-4EA8-B888-1FEC5726B026}"/>
              </a:ext>
            </a:extLst>
          </p:cNvPr>
          <p:cNvSpPr txBox="1"/>
          <p:nvPr/>
        </p:nvSpPr>
        <p:spPr>
          <a:xfrm>
            <a:off x="271575" y="402218"/>
            <a:ext cx="6937844"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95125144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02B3B-3A36-49FA-90B5-3BF46756B87B}"/>
              </a:ext>
            </a:extLst>
          </p:cNvPr>
          <p:cNvSpPr>
            <a:spLocks noGrp="1"/>
          </p:cNvSpPr>
          <p:nvPr>
            <p:ph type="title"/>
          </p:nvPr>
        </p:nvSpPr>
        <p:spPr>
          <a:xfrm>
            <a:off x="211535" y="339502"/>
            <a:ext cx="8712968" cy="857250"/>
          </a:xfrm>
        </p:spPr>
        <p:txBody>
          <a:bodyPr/>
          <a:lstStyle/>
          <a:p>
            <a:r>
              <a:rPr lang="en-AU" dirty="0"/>
              <a:t>Teaching and Learning Ideas </a:t>
            </a:r>
          </a:p>
        </p:txBody>
      </p:sp>
      <p:sp>
        <p:nvSpPr>
          <p:cNvPr id="3" name="Content Placeholder 2">
            <a:extLst>
              <a:ext uri="{FF2B5EF4-FFF2-40B4-BE49-F238E27FC236}">
                <a16:creationId xmlns:a16="http://schemas.microsoft.com/office/drawing/2014/main" id="{19E8ABEB-ABA1-4D54-A0E5-22292493CBF4}"/>
              </a:ext>
            </a:extLst>
          </p:cNvPr>
          <p:cNvSpPr>
            <a:spLocks noGrp="1"/>
          </p:cNvSpPr>
          <p:nvPr>
            <p:ph idx="1"/>
          </p:nvPr>
        </p:nvSpPr>
        <p:spPr>
          <a:xfrm>
            <a:off x="184230" y="1059582"/>
            <a:ext cx="8712968" cy="3031182"/>
          </a:xfrm>
        </p:spPr>
        <p:txBody>
          <a:bodyPr/>
          <a:lstStyle/>
          <a:p>
            <a:pPr lvl="0" hangingPunct="0">
              <a:spcBef>
                <a:spcPts val="600"/>
              </a:spcBef>
            </a:pPr>
            <a:r>
              <a:rPr lang="en-GB" sz="1600" b="0" kern="1200" dirty="0">
                <a:solidFill>
                  <a:schemeClr val="tx1"/>
                </a:solidFill>
                <a:effectLst/>
                <a:latin typeface="Arial" panose="020B0604020202020204" pitchFamily="34" charset="0"/>
                <a:cs typeface="Arial" panose="020B0604020202020204" pitchFamily="34" charset="0"/>
              </a:rPr>
              <a:t>Create an art exchange with another class/school. Record video reviews of the works and exchange these.</a:t>
            </a:r>
            <a:endParaRPr lang="en-AU" sz="1600" b="0" kern="1200" dirty="0">
              <a:solidFill>
                <a:schemeClr val="tx1"/>
              </a:solidFill>
              <a:effectLst/>
              <a:latin typeface="Arial" panose="020B0604020202020204" pitchFamily="34" charset="0"/>
              <a:cs typeface="Arial" panose="020B0604020202020204" pitchFamily="34" charset="0"/>
            </a:endParaRPr>
          </a:p>
          <a:p>
            <a:pPr lvl="0" hangingPunct="0">
              <a:spcBef>
                <a:spcPts val="600"/>
              </a:spcBef>
            </a:pPr>
            <a:r>
              <a:rPr lang="en-GB" sz="1600" b="0" kern="1200" dirty="0">
                <a:solidFill>
                  <a:schemeClr val="tx1"/>
                </a:solidFill>
                <a:effectLst/>
                <a:latin typeface="Arial" panose="020B0604020202020204" pitchFamily="34" charset="0"/>
                <a:cs typeface="Arial" panose="020B0604020202020204" pitchFamily="34" charset="0"/>
              </a:rPr>
              <a:t>Gather and record audience input for a project. Brainstorm potential directions that the artist response may take. Evaluate each of these and make a plan to carry out visual responses. </a:t>
            </a:r>
            <a:endParaRPr lang="en-AU" sz="1600" b="0" kern="1200" dirty="0">
              <a:solidFill>
                <a:schemeClr val="tx1"/>
              </a:solidFill>
              <a:effectLst/>
              <a:latin typeface="Arial" panose="020B0604020202020204" pitchFamily="34" charset="0"/>
              <a:cs typeface="Arial" panose="020B0604020202020204" pitchFamily="34" charset="0"/>
            </a:endParaRPr>
          </a:p>
          <a:p>
            <a:pPr lvl="0" hangingPunct="0">
              <a:spcBef>
                <a:spcPts val="600"/>
              </a:spcBef>
            </a:pPr>
            <a:r>
              <a:rPr lang="en-GB" sz="1600" b="0" kern="1200" dirty="0">
                <a:solidFill>
                  <a:schemeClr val="tx1"/>
                </a:solidFill>
                <a:effectLst/>
                <a:latin typeface="Arial" panose="020B0604020202020204" pitchFamily="34" charset="0"/>
                <a:cs typeface="Arial" panose="020B0604020202020204" pitchFamily="34" charset="0"/>
              </a:rPr>
              <a:t>Work with an artist in residence/teacher/department/faculty specialist within the school, or from another school to learn or develop techniques that can be developed into a series of artworks.</a:t>
            </a:r>
            <a:endParaRPr lang="en-AU" sz="1600" b="0" kern="1200" dirty="0">
              <a:solidFill>
                <a:schemeClr val="tx1"/>
              </a:solidFill>
              <a:effectLst/>
              <a:latin typeface="Arial" panose="020B0604020202020204" pitchFamily="34" charset="0"/>
              <a:cs typeface="Arial" panose="020B0604020202020204" pitchFamily="34" charset="0"/>
            </a:endParaRPr>
          </a:p>
          <a:p>
            <a:pPr lvl="0" hangingPunct="0">
              <a:spcBef>
                <a:spcPts val="600"/>
              </a:spcBef>
            </a:pPr>
            <a:r>
              <a:rPr lang="en-AU" sz="1600" b="0" kern="1200" dirty="0">
                <a:solidFill>
                  <a:schemeClr val="tx1"/>
                </a:solidFill>
                <a:effectLst/>
                <a:latin typeface="Arial" panose="020B0604020202020204" pitchFamily="34" charset="0"/>
                <a:cs typeface="Arial" panose="020B0604020202020204" pitchFamily="34" charset="0"/>
              </a:rPr>
              <a:t>Investigate a technical process such as welding, woodworking or sewing. From the investigation develop a series of works using the technique and document the collaboration with technicians to develop the skill. Discuss the relevance of the skill to the development of a series of artworks that express personal ideas and evaluate why it was important to use the specific process.</a:t>
            </a:r>
          </a:p>
          <a:p>
            <a:pPr marL="0" indent="0">
              <a:buNone/>
            </a:pPr>
            <a:endParaRPr lang="en-AU" sz="1400" b="0" dirty="0"/>
          </a:p>
        </p:txBody>
      </p:sp>
      <p:sp>
        <p:nvSpPr>
          <p:cNvPr id="5" name="TextBox 4">
            <a:extLst>
              <a:ext uri="{FF2B5EF4-FFF2-40B4-BE49-F238E27FC236}">
                <a16:creationId xmlns:a16="http://schemas.microsoft.com/office/drawing/2014/main" id="{18CF1413-92AB-4AD8-B2BC-80AE83F05A5D}"/>
              </a:ext>
            </a:extLst>
          </p:cNvPr>
          <p:cNvSpPr txBox="1"/>
          <p:nvPr/>
        </p:nvSpPr>
        <p:spPr>
          <a:xfrm>
            <a:off x="211535" y="108669"/>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2848148088"/>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3843C-685A-4343-A472-645E78116946}"/>
              </a:ext>
            </a:extLst>
          </p:cNvPr>
          <p:cNvSpPr>
            <a:spLocks noGrp="1"/>
          </p:cNvSpPr>
          <p:nvPr>
            <p:ph type="title"/>
          </p:nvPr>
        </p:nvSpPr>
        <p:spPr>
          <a:xfrm>
            <a:off x="215516" y="267494"/>
            <a:ext cx="8712968" cy="857250"/>
          </a:xfrm>
        </p:spPr>
        <p:txBody>
          <a:bodyPr/>
          <a:lstStyle/>
          <a:p>
            <a:r>
              <a:rPr lang="en-AU" dirty="0"/>
              <a:t>Detailed learning example</a:t>
            </a:r>
          </a:p>
        </p:txBody>
      </p:sp>
      <p:sp>
        <p:nvSpPr>
          <p:cNvPr id="3" name="TextBox 2">
            <a:extLst>
              <a:ext uri="{FF2B5EF4-FFF2-40B4-BE49-F238E27FC236}">
                <a16:creationId xmlns:a16="http://schemas.microsoft.com/office/drawing/2014/main" id="{652FBA30-39DC-4987-B8E9-C60DB75FE783}"/>
              </a:ext>
            </a:extLst>
          </p:cNvPr>
          <p:cNvSpPr txBox="1"/>
          <p:nvPr/>
        </p:nvSpPr>
        <p:spPr>
          <a:xfrm>
            <a:off x="323528" y="875854"/>
            <a:ext cx="8604956" cy="3795911"/>
          </a:xfrm>
          <a:prstGeom prst="rect">
            <a:avLst/>
          </a:prstGeom>
          <a:noFill/>
        </p:spPr>
        <p:txBody>
          <a:bodyPr wrap="square" rtlCol="0">
            <a:spAutoFit/>
          </a:bodyPr>
          <a:lstStyle/>
          <a:p>
            <a:pPr lvl="0" hangingPunct="0">
              <a:spcBef>
                <a:spcPts val="400"/>
              </a:spcBef>
              <a:tabLst>
                <a:tab pos="107950" algn="l"/>
              </a:tabLst>
            </a:pPr>
            <a:r>
              <a:rPr lang="en-GB"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Key points</a:t>
            </a:r>
          </a:p>
          <a:p>
            <a:pPr marL="285750" lvl="0" indent="-285750" hangingPunct="0">
              <a:spcBef>
                <a:spcPts val="400"/>
              </a:spcBef>
              <a:buFont typeface="Arial" panose="020B0604020202020204" pitchFamily="34" charset="0"/>
              <a:buChar char="•"/>
              <a:tabLst>
                <a:tab pos="107950" algn="l"/>
              </a:tabLst>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Collaborate to explore personal interest related to society and culture </a:t>
            </a:r>
            <a:endParaRPr lang="en-A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hangingPunct="0">
              <a:buFont typeface="Arial" panose="020B0604020202020204" pitchFamily="34" charset="0"/>
              <a:buChar char="•"/>
              <a:tabLst>
                <a:tab pos="107950" algn="l"/>
              </a:tabLst>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Experiment with visual language </a:t>
            </a:r>
            <a:endParaRPr lang="en-A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hangingPunct="0">
              <a:buFont typeface="Arial" panose="020B0604020202020204" pitchFamily="34" charset="0"/>
              <a:buChar char="•"/>
              <a:tabLst>
                <a:tab pos="107950" algn="l"/>
              </a:tabLst>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Experiment with techniques, materials, processes and art forms</a:t>
            </a:r>
            <a:endParaRPr lang="en-A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hangingPunct="0">
              <a:buFont typeface="Arial" panose="020B0604020202020204" pitchFamily="34" charset="0"/>
              <a:buChar char="•"/>
              <a:tabLst>
                <a:tab pos="107950" algn="l"/>
              </a:tabLst>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Express and represent ideas inspired by culture</a:t>
            </a:r>
            <a:endParaRPr lang="en-A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hangingPunct="0">
              <a:spcAft>
                <a:spcPts val="400"/>
              </a:spcAft>
              <a:buFont typeface="Arial" panose="020B0604020202020204" pitchFamily="34" charset="0"/>
              <a:buChar char="•"/>
              <a:tabLst>
                <a:tab pos="107950" algn="l"/>
              </a:tabLst>
            </a:pPr>
            <a:r>
              <a:rPr lang="en-GB"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Response may be to the artists and artworks you have researched</a:t>
            </a:r>
            <a:endParaRPr lang="en-A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600"/>
              </a:spcAft>
            </a:pPr>
            <a:r>
              <a:rPr lang="en-AU" sz="1600" b="1" dirty="0">
                <a:effectLst/>
                <a:latin typeface="Arial" panose="020B0604020202020204" pitchFamily="34" charset="0"/>
                <a:ea typeface="Calibri" panose="020F0502020204030204" pitchFamily="34" charset="0"/>
                <a:cs typeface="Arial" panose="020B0604020202020204" pitchFamily="34" charset="0"/>
              </a:rPr>
              <a:t>Scaffold</a:t>
            </a:r>
          </a:p>
          <a:p>
            <a:pPr marL="285750" lvl="0" indent="-285750">
              <a:buFont typeface="Arial" panose="020B0604020202020204" pitchFamily="34" charset="0"/>
              <a:buChar char="•"/>
            </a:pPr>
            <a:r>
              <a:rPr lang="en-AU" sz="1600" b="1" dirty="0">
                <a:effectLst/>
                <a:latin typeface="Arial" panose="020B0604020202020204" pitchFamily="34" charset="0"/>
                <a:ea typeface="Calibri" panose="020F0502020204030204" pitchFamily="34" charset="0"/>
                <a:cs typeface="Arial" panose="020B0604020202020204" pitchFamily="34" charset="0"/>
              </a:rPr>
              <a:t>Starting Points: Culture</a:t>
            </a:r>
            <a:r>
              <a:rPr lang="en-AU" sz="1600" dirty="0">
                <a:effectLst/>
                <a:latin typeface="Arial" panose="020B0604020202020204" pitchFamily="34" charset="0"/>
                <a:ea typeface="Calibri" panose="020F0502020204030204" pitchFamily="34" charset="0"/>
                <a:cs typeface="Arial" panose="020B0604020202020204" pitchFamily="34" charset="0"/>
              </a:rPr>
              <a:t> – read and make notes</a:t>
            </a:r>
          </a:p>
          <a:p>
            <a:pPr marL="285750" lvl="0" indent="-285750">
              <a:buFont typeface="Arial" panose="020B0604020202020204" pitchFamily="34" charset="0"/>
              <a:buChar char="•"/>
            </a:pPr>
            <a:r>
              <a:rPr lang="en-AU" sz="1600" b="1" dirty="0">
                <a:effectLst/>
                <a:latin typeface="Arial" panose="020B0604020202020204" pitchFamily="34" charset="0"/>
                <a:ea typeface="Calibri" panose="020F0502020204030204" pitchFamily="34" charset="0"/>
                <a:cs typeface="Arial" panose="020B0604020202020204" pitchFamily="34" charset="0"/>
              </a:rPr>
              <a:t>Starting Points: Collaboration</a:t>
            </a:r>
            <a:r>
              <a:rPr lang="en-AU" sz="1600" dirty="0">
                <a:effectLst/>
                <a:latin typeface="Arial" panose="020B0604020202020204" pitchFamily="34" charset="0"/>
                <a:ea typeface="Calibri" panose="020F0502020204030204" pitchFamily="34" charset="0"/>
                <a:cs typeface="Arial" panose="020B0604020202020204" pitchFamily="34" charset="0"/>
              </a:rPr>
              <a:t> – read and choose a collaboration method </a:t>
            </a:r>
          </a:p>
          <a:p>
            <a:pPr marL="285750" lvl="0" indent="-285750">
              <a:buFont typeface="Arial" panose="020B0604020202020204" pitchFamily="34" charset="0"/>
              <a:buChar char="•"/>
            </a:pPr>
            <a:r>
              <a:rPr lang="en-AU" sz="1600" b="1" dirty="0">
                <a:effectLst/>
                <a:latin typeface="Arial" panose="020B0604020202020204" pitchFamily="34" charset="0"/>
                <a:ea typeface="Calibri" panose="020F0502020204030204" pitchFamily="34" charset="0"/>
                <a:cs typeface="Arial" panose="020B0604020202020204" pitchFamily="34" charset="0"/>
              </a:rPr>
              <a:t>Exploration </a:t>
            </a:r>
            <a:r>
              <a:rPr lang="en-AU" sz="1600" dirty="0">
                <a:effectLst/>
                <a:latin typeface="Arial" panose="020B0604020202020204" pitchFamily="34" charset="0"/>
                <a:ea typeface="Calibri" panose="020F0502020204030204" pitchFamily="34" charset="0"/>
                <a:cs typeface="Arial" panose="020B0604020202020204" pitchFamily="34" charset="0"/>
              </a:rPr>
              <a:t>of personal ideas - social culture context</a:t>
            </a:r>
          </a:p>
          <a:p>
            <a:pPr marL="285750" lvl="0" indent="-285750">
              <a:buFont typeface="Arial" panose="020B0604020202020204" pitchFamily="34" charset="0"/>
              <a:buChar char="•"/>
            </a:pPr>
            <a:r>
              <a:rPr lang="en-AU"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Experiment</a:t>
            </a:r>
            <a:r>
              <a:rPr lang="en-AU" sz="1600" dirty="0">
                <a:effectLst/>
                <a:latin typeface="Arial" panose="020B0604020202020204" pitchFamily="34" charset="0"/>
                <a:ea typeface="Calibri" panose="020F0502020204030204" pitchFamily="34" charset="0"/>
                <a:cs typeface="Arial" panose="020B0604020202020204" pitchFamily="34" charset="0"/>
              </a:rPr>
              <a:t> with art techniques, materials, processes and art forms</a:t>
            </a:r>
          </a:p>
          <a:p>
            <a:pPr marL="285750" lvl="0" indent="-285750">
              <a:buFont typeface="Arial" panose="020B0604020202020204" pitchFamily="34" charset="0"/>
              <a:buChar char="•"/>
            </a:pPr>
            <a:r>
              <a:rPr lang="en-AU" sz="1600" b="1" dirty="0">
                <a:effectLst/>
                <a:latin typeface="Arial" panose="020B0604020202020204" pitchFamily="34" charset="0"/>
                <a:ea typeface="Calibri" panose="020F0502020204030204" pitchFamily="34" charset="0"/>
                <a:cs typeface="Arial" panose="020B0604020202020204" pitchFamily="34" charset="0"/>
              </a:rPr>
              <a:t>Presentation </a:t>
            </a:r>
            <a:r>
              <a:rPr lang="en-AU" sz="1600" dirty="0">
                <a:effectLst/>
                <a:latin typeface="Arial" panose="020B0604020202020204" pitchFamily="34" charset="0"/>
                <a:ea typeface="Calibri" panose="020F0502020204030204" pitchFamily="34" charset="0"/>
                <a:cs typeface="Arial" panose="020B0604020202020204" pitchFamily="34" charset="0"/>
              </a:rPr>
              <a:t>to audience</a:t>
            </a:r>
          </a:p>
          <a:p>
            <a:pPr marL="285750" lvl="0" indent="-285750">
              <a:spcAft>
                <a:spcPts val="1000"/>
              </a:spcAft>
              <a:buFont typeface="Arial" panose="020B0604020202020204" pitchFamily="34" charset="0"/>
              <a:buChar char="•"/>
            </a:pPr>
            <a:r>
              <a:rPr lang="en-AU"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Refinement </a:t>
            </a:r>
            <a:r>
              <a:rPr lang="en-AU"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of </a:t>
            </a:r>
            <a:r>
              <a:rPr lang="en-AU" sz="1600" dirty="0">
                <a:effectLst/>
                <a:latin typeface="Arial" panose="020B0604020202020204" pitchFamily="34" charset="0"/>
                <a:ea typeface="Calibri" panose="020F0502020204030204" pitchFamily="34" charset="0"/>
                <a:cs typeface="Arial" panose="020B0604020202020204" pitchFamily="34" charset="0"/>
              </a:rPr>
              <a:t>art techniques, materials, processes and art forms to produce a finished artwork</a:t>
            </a:r>
          </a:p>
        </p:txBody>
      </p:sp>
      <p:sp>
        <p:nvSpPr>
          <p:cNvPr id="4" name="TextBox 3">
            <a:extLst>
              <a:ext uri="{FF2B5EF4-FFF2-40B4-BE49-F238E27FC236}">
                <a16:creationId xmlns:a16="http://schemas.microsoft.com/office/drawing/2014/main" id="{A10E13A6-469B-4D04-813B-329B9B13D3B6}"/>
              </a:ext>
            </a:extLst>
          </p:cNvPr>
          <p:cNvSpPr txBox="1"/>
          <p:nvPr/>
        </p:nvSpPr>
        <p:spPr>
          <a:xfrm>
            <a:off x="211535" y="108669"/>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276545743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873EC-52BC-4D26-8427-4639023FE5F5}"/>
              </a:ext>
            </a:extLst>
          </p:cNvPr>
          <p:cNvSpPr>
            <a:spLocks noGrp="1"/>
          </p:cNvSpPr>
          <p:nvPr>
            <p:ph type="title"/>
          </p:nvPr>
        </p:nvSpPr>
        <p:spPr>
          <a:xfrm>
            <a:off x="179512" y="555526"/>
            <a:ext cx="8712968" cy="857250"/>
          </a:xfrm>
        </p:spPr>
        <p:txBody>
          <a:bodyPr/>
          <a:lstStyle/>
          <a:p>
            <a:r>
              <a:rPr lang="en-AU" dirty="0"/>
              <a:t>Detailed learning example</a:t>
            </a:r>
          </a:p>
        </p:txBody>
      </p:sp>
      <p:sp>
        <p:nvSpPr>
          <p:cNvPr id="3" name="Content Placeholder 2">
            <a:extLst>
              <a:ext uri="{FF2B5EF4-FFF2-40B4-BE49-F238E27FC236}">
                <a16:creationId xmlns:a16="http://schemas.microsoft.com/office/drawing/2014/main" id="{EEBAA284-9A21-4D6F-8B3C-67FC7B675837}"/>
              </a:ext>
            </a:extLst>
          </p:cNvPr>
          <p:cNvSpPr>
            <a:spLocks noGrp="1"/>
          </p:cNvSpPr>
          <p:nvPr>
            <p:ph idx="1"/>
          </p:nvPr>
        </p:nvSpPr>
        <p:spPr>
          <a:xfrm>
            <a:off x="179512" y="1265982"/>
            <a:ext cx="8712968" cy="2971800"/>
          </a:xfrm>
        </p:spPr>
        <p:txBody>
          <a:bodyPr/>
          <a:lstStyle/>
          <a:p>
            <a:pPr marL="0" indent="0">
              <a:spcBef>
                <a:spcPts val="600"/>
              </a:spcBef>
              <a:spcAft>
                <a:spcPts val="600"/>
              </a:spcAft>
              <a:buNone/>
            </a:pPr>
            <a:r>
              <a:rPr lang="en-AU" sz="1800" b="1" dirty="0">
                <a:solidFill>
                  <a:schemeClr val="accent6">
                    <a:lumMod val="75000"/>
                  </a:schemeClr>
                </a:solidFill>
                <a:effectLst/>
                <a:ea typeface="Calibri" panose="020F0502020204030204" pitchFamily="34" charset="0"/>
                <a:cs typeface="Arial" panose="020B0604020202020204" pitchFamily="34" charset="0"/>
              </a:rPr>
              <a:t>Artform 1: Printmaking </a:t>
            </a:r>
            <a:endParaRPr lang="en-AU" sz="1800" dirty="0">
              <a:solidFill>
                <a:schemeClr val="accent6">
                  <a:lumMod val="75000"/>
                </a:schemeClr>
              </a:solidFill>
              <a:effectLst/>
              <a:ea typeface="Calibri" panose="020F0502020204030204" pitchFamily="34" charset="0"/>
            </a:endParaRPr>
          </a:p>
          <a:p>
            <a:pPr>
              <a:spcBef>
                <a:spcPts val="400"/>
              </a:spcBef>
              <a:spcAft>
                <a:spcPts val="400"/>
              </a:spcAft>
            </a:pPr>
            <a:r>
              <a:rPr lang="en-US" sz="1400" dirty="0">
                <a:effectLst/>
                <a:ea typeface="Calibri" panose="020F0502020204030204" pitchFamily="34" charset="0"/>
                <a:cs typeface="Arial" panose="020B0604020202020204" pitchFamily="34" charset="0"/>
              </a:rPr>
              <a:t>Inspiration</a:t>
            </a:r>
            <a:r>
              <a:rPr lang="en-US" sz="1400" b="0" dirty="0">
                <a:effectLst/>
                <a:ea typeface="Calibri" panose="020F0502020204030204" pitchFamily="34" charset="0"/>
                <a:cs typeface="Arial" panose="020B0604020202020204" pitchFamily="34" charset="0"/>
              </a:rPr>
              <a:t>: Personal interest relating to culture. Could relate to meals, rituals, spirituality, ethnicity or other</a:t>
            </a:r>
            <a:endParaRPr lang="en-AU" sz="1400" b="0" dirty="0">
              <a:effectLst/>
              <a:ea typeface="Calibri" panose="020F0502020204030204" pitchFamily="34" charset="0"/>
              <a:cs typeface="Arial" panose="020B0604020202020204" pitchFamily="34" charset="0"/>
            </a:endParaRPr>
          </a:p>
          <a:p>
            <a:pPr>
              <a:spcBef>
                <a:spcPts val="400"/>
              </a:spcBef>
              <a:spcAft>
                <a:spcPts val="400"/>
              </a:spcAft>
            </a:pPr>
            <a:r>
              <a:rPr lang="en-US" sz="1400" dirty="0">
                <a:effectLst/>
                <a:ea typeface="Calibri" panose="020F0502020204030204" pitchFamily="34" charset="0"/>
                <a:cs typeface="Arial" panose="020B0604020202020204" pitchFamily="34" charset="0"/>
              </a:rPr>
              <a:t>Method: </a:t>
            </a:r>
            <a:r>
              <a:rPr lang="en-US" sz="1400" b="0" dirty="0">
                <a:effectLst/>
                <a:ea typeface="Calibri" panose="020F0502020204030204" pitchFamily="34" charset="0"/>
                <a:cs typeface="Arial" panose="020B0604020202020204" pitchFamily="34" charset="0"/>
              </a:rPr>
              <a:t>Collaboration in pairs</a:t>
            </a:r>
            <a:endParaRPr lang="en-AU" sz="1400" b="0" dirty="0">
              <a:effectLst/>
              <a:ea typeface="Calibri" panose="020F0502020204030204" pitchFamily="34" charset="0"/>
              <a:cs typeface="Arial" panose="020B0604020202020204" pitchFamily="34" charset="0"/>
            </a:endParaRPr>
          </a:p>
          <a:p>
            <a:pPr>
              <a:spcBef>
                <a:spcPts val="400"/>
              </a:spcBef>
              <a:spcAft>
                <a:spcPts val="400"/>
              </a:spcAft>
            </a:pPr>
            <a:r>
              <a:rPr lang="en-US" sz="1400" b="0" dirty="0">
                <a:effectLst/>
                <a:ea typeface="Calibri" panose="020F0502020204030204" pitchFamily="34" charset="0"/>
                <a:cs typeface="Arial" panose="020B0604020202020204" pitchFamily="34" charset="0"/>
              </a:rPr>
              <a:t>Create a linocut inspired by a cultural activity and print a small edition. One print from the edition is put aside to be used by a collaborator. Students work in pairs. Collaborators work individually to respond to the print. </a:t>
            </a:r>
            <a:endParaRPr lang="en-AU" sz="1400" b="0" dirty="0">
              <a:effectLst/>
              <a:ea typeface="Calibri" panose="020F0502020204030204" pitchFamily="34" charset="0"/>
              <a:cs typeface="Arial" panose="020B0604020202020204" pitchFamily="34" charset="0"/>
            </a:endParaRPr>
          </a:p>
          <a:p>
            <a:pPr>
              <a:spcBef>
                <a:spcPts val="400"/>
              </a:spcBef>
              <a:spcAft>
                <a:spcPts val="400"/>
              </a:spcAft>
            </a:pPr>
            <a:r>
              <a:rPr lang="en-US" sz="1400" b="0" dirty="0">
                <a:effectLst/>
                <a:ea typeface="Calibri" panose="020F0502020204030204" pitchFamily="34" charset="0"/>
                <a:cs typeface="Arial" panose="020B0604020202020204" pitchFamily="34" charset="0"/>
              </a:rPr>
              <a:t>Each student works on the print given to them, without consultation with the other artist. They then share their visual responses.</a:t>
            </a:r>
            <a:endParaRPr lang="en-AU" sz="1400" b="0" dirty="0">
              <a:effectLst/>
              <a:ea typeface="Calibri" panose="020F0502020204030204" pitchFamily="34" charset="0"/>
              <a:cs typeface="Arial" panose="020B0604020202020204" pitchFamily="34" charset="0"/>
            </a:endParaRPr>
          </a:p>
          <a:p>
            <a:pPr>
              <a:spcBef>
                <a:spcPts val="600"/>
              </a:spcBef>
              <a:spcAft>
                <a:spcPts val="600"/>
              </a:spcAft>
            </a:pPr>
            <a:r>
              <a:rPr lang="en-AU" sz="1400" b="0" dirty="0">
                <a:effectLst/>
                <a:ea typeface="Calibri" panose="020F0502020204030204" pitchFamily="34" charset="0"/>
                <a:cs typeface="Arial" panose="020B0604020202020204" pitchFamily="34" charset="0"/>
              </a:rPr>
              <a:t>A critique is presented to reflect upon and evaluate the process. Feedback is gathered and used to refine and resolve a finished work(s). Students make decisions about how to display the work(s), whether all prints are exhibited, or a selection or changed/unchanged side by side.</a:t>
            </a:r>
            <a:r>
              <a:rPr lang="en-AU" sz="1400" b="0" dirty="0">
                <a:effectLst/>
                <a:ea typeface="Calibri" panose="020F0502020204030204" pitchFamily="34" charset="0"/>
                <a:cs typeface="Segoe UI" panose="020B0502040204020203" pitchFamily="34" charset="0"/>
              </a:rPr>
              <a:t> </a:t>
            </a:r>
            <a:endParaRPr lang="en-AU" sz="1400" b="0" dirty="0">
              <a:effectLst/>
              <a:ea typeface="Calibri" panose="020F0502020204030204" pitchFamily="34" charset="0"/>
            </a:endParaRPr>
          </a:p>
          <a:p>
            <a:pPr marL="0" indent="0">
              <a:buNone/>
            </a:pPr>
            <a:endParaRPr lang="en-AU" dirty="0"/>
          </a:p>
        </p:txBody>
      </p:sp>
      <p:sp>
        <p:nvSpPr>
          <p:cNvPr id="4" name="TextBox 3">
            <a:extLst>
              <a:ext uri="{FF2B5EF4-FFF2-40B4-BE49-F238E27FC236}">
                <a16:creationId xmlns:a16="http://schemas.microsoft.com/office/drawing/2014/main" id="{48877708-16E5-4AFC-ABF2-658354D01208}"/>
              </a:ext>
            </a:extLst>
          </p:cNvPr>
          <p:cNvSpPr txBox="1"/>
          <p:nvPr/>
        </p:nvSpPr>
        <p:spPr>
          <a:xfrm>
            <a:off x="184282" y="267494"/>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5159997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873EC-52BC-4D26-8427-4639023FE5F5}"/>
              </a:ext>
            </a:extLst>
          </p:cNvPr>
          <p:cNvSpPr>
            <a:spLocks noGrp="1"/>
          </p:cNvSpPr>
          <p:nvPr>
            <p:ph type="title"/>
          </p:nvPr>
        </p:nvSpPr>
        <p:spPr>
          <a:xfrm>
            <a:off x="215516" y="339502"/>
            <a:ext cx="8712968" cy="857250"/>
          </a:xfrm>
        </p:spPr>
        <p:txBody>
          <a:bodyPr/>
          <a:lstStyle/>
          <a:p>
            <a:r>
              <a:rPr lang="en-AU" dirty="0"/>
              <a:t>Detailed learning example</a:t>
            </a:r>
          </a:p>
        </p:txBody>
      </p:sp>
      <p:sp>
        <p:nvSpPr>
          <p:cNvPr id="3" name="Content Placeholder 2">
            <a:extLst>
              <a:ext uri="{FF2B5EF4-FFF2-40B4-BE49-F238E27FC236}">
                <a16:creationId xmlns:a16="http://schemas.microsoft.com/office/drawing/2014/main" id="{EEBAA284-9A21-4D6F-8B3C-67FC7B675837}"/>
              </a:ext>
            </a:extLst>
          </p:cNvPr>
          <p:cNvSpPr>
            <a:spLocks noGrp="1"/>
          </p:cNvSpPr>
          <p:nvPr>
            <p:ph idx="1"/>
          </p:nvPr>
        </p:nvSpPr>
        <p:spPr>
          <a:xfrm>
            <a:off x="215516" y="1085850"/>
            <a:ext cx="8712968" cy="2971800"/>
          </a:xfrm>
        </p:spPr>
        <p:txBody>
          <a:bodyPr/>
          <a:lstStyle/>
          <a:p>
            <a:pPr marL="0" indent="0">
              <a:spcBef>
                <a:spcPts val="400"/>
              </a:spcBef>
              <a:spcAft>
                <a:spcPts val="400"/>
              </a:spcAft>
              <a:buNone/>
            </a:pPr>
            <a:r>
              <a:rPr lang="en-US" sz="18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Artform 2: Painting</a:t>
            </a:r>
            <a:endParaRPr lang="en-AU" sz="18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spcBef>
                <a:spcPts val="400"/>
              </a:spcBef>
              <a:spcAft>
                <a:spcPts val="400"/>
              </a:spcAft>
            </a:pPr>
            <a:r>
              <a:rPr lang="en-US" sz="1800" dirty="0">
                <a:effectLst/>
                <a:latin typeface="Arial" panose="020B0604020202020204" pitchFamily="34" charset="0"/>
                <a:ea typeface="Calibri" panose="020F0502020204030204" pitchFamily="34" charset="0"/>
                <a:cs typeface="Arial" panose="020B0604020202020204" pitchFamily="34" charset="0"/>
              </a:rPr>
              <a:t>Inspiration: </a:t>
            </a:r>
            <a:r>
              <a:rPr lang="en-US" sz="1800" b="0" dirty="0">
                <a:effectLst/>
                <a:latin typeface="Arial" panose="020B0604020202020204" pitchFamily="34" charset="0"/>
                <a:ea typeface="Calibri" panose="020F0502020204030204" pitchFamily="34" charset="0"/>
                <a:cs typeface="Arial" panose="020B0604020202020204" pitchFamily="34" charset="0"/>
              </a:rPr>
              <a:t>Personal interest relating to culture inspired by studying or viewing an artist and/or artwork</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a:spcBef>
                <a:spcPts val="400"/>
              </a:spcBef>
              <a:spcAft>
                <a:spcPts val="400"/>
              </a:spcAft>
            </a:pPr>
            <a:r>
              <a:rPr lang="en-US" sz="1800" dirty="0">
                <a:effectLst/>
                <a:latin typeface="Arial" panose="020B0604020202020204" pitchFamily="34" charset="0"/>
                <a:ea typeface="Calibri" panose="020F0502020204030204" pitchFamily="34" charset="0"/>
                <a:cs typeface="Arial" panose="020B0604020202020204" pitchFamily="34" charset="0"/>
              </a:rPr>
              <a:t>Method</a:t>
            </a:r>
            <a:r>
              <a:rPr lang="en-US" sz="1800" b="0" dirty="0">
                <a:effectLst/>
                <a:latin typeface="Arial" panose="020B0604020202020204" pitchFamily="34" charset="0"/>
                <a:ea typeface="Calibri" panose="020F0502020204030204" pitchFamily="34" charset="0"/>
                <a:cs typeface="Arial" panose="020B0604020202020204" pitchFamily="34" charset="0"/>
              </a:rPr>
              <a:t>: Collaboration in small groups</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a:spcBef>
                <a:spcPts val="400"/>
              </a:spcBef>
              <a:spcAft>
                <a:spcPts val="400"/>
              </a:spcAft>
            </a:pPr>
            <a:r>
              <a:rPr lang="en-US" sz="1800" b="0" dirty="0">
                <a:effectLst/>
                <a:latin typeface="Arial" panose="020B0604020202020204" pitchFamily="34" charset="0"/>
                <a:ea typeface="Calibri" panose="020F0502020204030204" pitchFamily="34" charset="0"/>
                <a:cs typeface="Arial" panose="020B0604020202020204" pitchFamily="34" charset="0"/>
              </a:rPr>
              <a:t>Develop a collaborative painting. Small groups work best. Each collaborator creates a rough sketch based on their personal ideas from the original inspiration. Inspiration may come from an artist and/or artwork studied or viewed at a local galley. Collaborators come to an agreement and </a:t>
            </a:r>
            <a:r>
              <a:rPr lang="en-US" sz="1800" b="0" dirty="0" err="1">
                <a:effectLst/>
                <a:latin typeface="Arial" panose="020B0604020202020204" pitchFamily="34" charset="0"/>
                <a:ea typeface="Calibri" panose="020F0502020204030204" pitchFamily="34" charset="0"/>
                <a:cs typeface="Arial" panose="020B0604020202020204" pitchFamily="34" charset="0"/>
              </a:rPr>
              <a:t>mould</a:t>
            </a:r>
            <a:r>
              <a:rPr lang="en-US" sz="1800" b="0" dirty="0">
                <a:effectLst/>
                <a:latin typeface="Arial" panose="020B0604020202020204" pitchFamily="34" charset="0"/>
                <a:ea typeface="Calibri" panose="020F0502020204030204" pitchFamily="34" charset="0"/>
                <a:cs typeface="Arial" panose="020B0604020202020204" pitchFamily="34" charset="0"/>
              </a:rPr>
              <a:t> the sketches into a single design which becomes the base for a larger collaborative painting. </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a:spcBef>
                <a:spcPts val="400"/>
              </a:spcBef>
              <a:spcAft>
                <a:spcPts val="400"/>
              </a:spcAft>
            </a:pPr>
            <a:r>
              <a:rPr lang="en-US" sz="1800" b="0" dirty="0">
                <a:effectLst/>
                <a:latin typeface="Arial" panose="020B0604020202020204" pitchFamily="34" charset="0"/>
                <a:ea typeface="Calibri" panose="020F0502020204030204" pitchFamily="34" charset="0"/>
                <a:cs typeface="Arial" panose="020B0604020202020204" pitchFamily="34" charset="0"/>
              </a:rPr>
              <a:t>A critique is presented to reflect upon and evaluate the process. Feedback is gathered and used to refine and resolve a finished work(s). </a:t>
            </a:r>
            <a:endParaRPr lang="en-AU" sz="1800" b="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p>
        </p:txBody>
      </p:sp>
      <p:sp>
        <p:nvSpPr>
          <p:cNvPr id="4" name="TextBox 3">
            <a:extLst>
              <a:ext uri="{FF2B5EF4-FFF2-40B4-BE49-F238E27FC236}">
                <a16:creationId xmlns:a16="http://schemas.microsoft.com/office/drawing/2014/main" id="{CEF6CB78-F240-4CAD-A077-C4564CC40B46}"/>
              </a:ext>
            </a:extLst>
          </p:cNvPr>
          <p:cNvSpPr txBox="1"/>
          <p:nvPr/>
        </p:nvSpPr>
        <p:spPr>
          <a:xfrm>
            <a:off x="211535" y="108669"/>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92289806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48537-DB0D-4A9D-A684-660BB82AD901}"/>
              </a:ext>
            </a:extLst>
          </p:cNvPr>
          <p:cNvSpPr>
            <a:spLocks noGrp="1"/>
          </p:cNvSpPr>
          <p:nvPr>
            <p:ph type="title"/>
          </p:nvPr>
        </p:nvSpPr>
        <p:spPr>
          <a:xfrm>
            <a:off x="265769" y="580208"/>
            <a:ext cx="8640960" cy="857250"/>
          </a:xfrm>
        </p:spPr>
        <p:txBody>
          <a:bodyPr/>
          <a:lstStyle/>
          <a:p>
            <a:r>
              <a:rPr lang="en-AU" dirty="0"/>
              <a:t>Assessment</a:t>
            </a:r>
          </a:p>
        </p:txBody>
      </p:sp>
      <p:sp>
        <p:nvSpPr>
          <p:cNvPr id="7" name="TextBox 6">
            <a:extLst>
              <a:ext uri="{FF2B5EF4-FFF2-40B4-BE49-F238E27FC236}">
                <a16:creationId xmlns:a16="http://schemas.microsoft.com/office/drawing/2014/main" id="{344D64A6-97E2-4264-873A-209F70D6504B}"/>
              </a:ext>
            </a:extLst>
          </p:cNvPr>
          <p:cNvSpPr txBox="1"/>
          <p:nvPr/>
        </p:nvSpPr>
        <p:spPr>
          <a:xfrm>
            <a:off x="265769" y="771550"/>
            <a:ext cx="4018199" cy="338554"/>
          </a:xfrm>
          <a:prstGeom prst="rect">
            <a:avLst/>
          </a:prstGeom>
          <a:noFill/>
        </p:spPr>
        <p:txBody>
          <a:bodyPr wrap="square" rtlCol="0">
            <a:spAutoFit/>
          </a:bodyPr>
          <a:lstStyle/>
          <a:p>
            <a:pPr>
              <a:spcBef>
                <a:spcPts val="600"/>
              </a:spcBef>
              <a:spcAft>
                <a:spcPts val="600"/>
              </a:spcAft>
            </a:pPr>
            <a:r>
              <a:rPr lang="en-GB" sz="1600" kern="1100" dirty="0">
                <a:effectLst/>
                <a:latin typeface="Arial" panose="020B0604020202020204" pitchFamily="34" charset="0"/>
                <a:ea typeface="Times New Roman" panose="02020603050405020304" pitchFamily="18" charset="0"/>
              </a:rPr>
              <a:t>.</a:t>
            </a:r>
            <a:endParaRPr lang="en-AU" sz="1600" kern="1100" dirty="0">
              <a:effectLst/>
              <a:latin typeface="Arial" panose="020B0604020202020204" pitchFamily="34" charset="0"/>
              <a:ea typeface="Times New Roman" panose="02020603050405020304" pitchFamily="18" charset="0"/>
            </a:endParaRPr>
          </a:p>
        </p:txBody>
      </p:sp>
      <p:sp>
        <p:nvSpPr>
          <p:cNvPr id="9" name="TextBox 8">
            <a:extLst>
              <a:ext uri="{FF2B5EF4-FFF2-40B4-BE49-F238E27FC236}">
                <a16:creationId xmlns:a16="http://schemas.microsoft.com/office/drawing/2014/main" id="{1D41539A-1D7B-414B-A9C3-33EEC7B622D0}"/>
              </a:ext>
            </a:extLst>
          </p:cNvPr>
          <p:cNvSpPr txBox="1"/>
          <p:nvPr/>
        </p:nvSpPr>
        <p:spPr>
          <a:xfrm>
            <a:off x="316835" y="2283718"/>
            <a:ext cx="8372673" cy="369332"/>
          </a:xfrm>
          <a:prstGeom prst="rect">
            <a:avLst/>
          </a:prstGeom>
          <a:noFill/>
        </p:spPr>
        <p:txBody>
          <a:bodyPr wrap="square">
            <a:spAutoFit/>
          </a:bodyPr>
          <a:lstStyle/>
          <a:p>
            <a:pPr marL="285750" marR="89535" indent="-285750">
              <a:spcBef>
                <a:spcPts val="600"/>
              </a:spcBef>
              <a:spcAft>
                <a:spcPts val="600"/>
              </a:spcAft>
              <a:buFont typeface="Arial" panose="020B0604020202020204" pitchFamily="34" charset="0"/>
              <a:buChar char="•"/>
            </a:pPr>
            <a:endParaRPr lang="en-AU" sz="1800" dirty="0">
              <a:solidFill>
                <a:srgbClr val="000000"/>
              </a:solidFill>
              <a:effectLst/>
              <a:latin typeface="Arial" panose="020B0604020202020204" pitchFamily="34" charset="0"/>
              <a:ea typeface="Arial" panose="020B0604020202020204" pitchFamily="34" charset="0"/>
            </a:endParaRPr>
          </a:p>
        </p:txBody>
      </p:sp>
      <p:sp>
        <p:nvSpPr>
          <p:cNvPr id="11" name="TextBox 10">
            <a:extLst>
              <a:ext uri="{FF2B5EF4-FFF2-40B4-BE49-F238E27FC236}">
                <a16:creationId xmlns:a16="http://schemas.microsoft.com/office/drawing/2014/main" id="{873DBBC2-37A8-4354-9D38-C2C9F6932B11}"/>
              </a:ext>
            </a:extLst>
          </p:cNvPr>
          <p:cNvSpPr txBox="1"/>
          <p:nvPr/>
        </p:nvSpPr>
        <p:spPr>
          <a:xfrm>
            <a:off x="316835" y="1537364"/>
            <a:ext cx="8218937" cy="1754326"/>
          </a:xfrm>
          <a:prstGeom prst="rect">
            <a:avLst/>
          </a:prstGeom>
          <a:solidFill>
            <a:schemeClr val="accent6">
              <a:lumMod val="40000"/>
              <a:lumOff val="60000"/>
            </a:schemeClr>
          </a:solidFill>
        </p:spPr>
        <p:txBody>
          <a:bodyPr wrap="square">
            <a:spAutoFit/>
          </a:bodyPr>
          <a:lstStyle/>
          <a:p>
            <a:pPr marL="342900" lvl="0" indent="-342900">
              <a:spcBef>
                <a:spcPts val="300"/>
              </a:spcBef>
              <a:buFont typeface="Symbol" panose="05050102010706020507" pitchFamily="18" charset="2"/>
              <a:buChar char=""/>
              <a:tabLst>
                <a:tab pos="269875" algn="l"/>
              </a:tabLst>
            </a:pPr>
            <a:r>
              <a:rPr lang="en-AU" sz="1800" kern="1100" dirty="0">
                <a:effectLst/>
                <a:latin typeface="Arial" panose="020B0604020202020204" pitchFamily="34" charset="0"/>
                <a:ea typeface="Times New Roman" panose="02020603050405020304" pitchFamily="18" charset="0"/>
              </a:rPr>
              <a:t>visual responses that demonstrate the use of the Creative Practice, collaboration and the exploration of personal ideas related to social and cultural contexts</a:t>
            </a:r>
          </a:p>
          <a:p>
            <a:pPr marL="342900" lvl="0" indent="-342900">
              <a:spcAft>
                <a:spcPts val="300"/>
              </a:spcAft>
              <a:buFont typeface="Symbol" panose="05050102010706020507" pitchFamily="18" charset="2"/>
              <a:buChar char=""/>
              <a:tabLst>
                <a:tab pos="269875" algn="l"/>
              </a:tabLst>
            </a:pPr>
            <a:r>
              <a:rPr lang="en-AU" sz="1800" kern="1100" dirty="0">
                <a:effectLst/>
                <a:latin typeface="Arial" panose="020B0604020202020204" pitchFamily="34" charset="0"/>
                <a:ea typeface="Times New Roman" panose="02020603050405020304" pitchFamily="18" charset="0"/>
              </a:rPr>
              <a:t>presentation of at least one finished artwork that realises the intentions of the student and demonstrates the refinement of materials, techniques and processes</a:t>
            </a:r>
          </a:p>
        </p:txBody>
      </p:sp>
      <p:sp>
        <p:nvSpPr>
          <p:cNvPr id="6" name="TextBox 5">
            <a:extLst>
              <a:ext uri="{FF2B5EF4-FFF2-40B4-BE49-F238E27FC236}">
                <a16:creationId xmlns:a16="http://schemas.microsoft.com/office/drawing/2014/main" id="{0001BFC9-ADE0-468A-BEF4-CEDB8642CDEF}"/>
              </a:ext>
            </a:extLst>
          </p:cNvPr>
          <p:cNvSpPr txBox="1"/>
          <p:nvPr/>
        </p:nvSpPr>
        <p:spPr>
          <a:xfrm>
            <a:off x="270539" y="220493"/>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8996410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34701-9E47-4E75-AF39-F71BA669B7D7}"/>
              </a:ext>
            </a:extLst>
          </p:cNvPr>
          <p:cNvSpPr>
            <a:spLocks noGrp="1"/>
          </p:cNvSpPr>
          <p:nvPr>
            <p:ph type="title"/>
          </p:nvPr>
        </p:nvSpPr>
        <p:spPr>
          <a:xfrm>
            <a:off x="179512" y="281404"/>
            <a:ext cx="8712968" cy="850186"/>
          </a:xfrm>
        </p:spPr>
        <p:txBody>
          <a:bodyPr/>
          <a:lstStyle/>
          <a:p>
            <a:r>
              <a:rPr lang="en-US" dirty="0"/>
              <a:t>VCE Art Creative Practice: </a:t>
            </a:r>
            <a:br>
              <a:rPr lang="en-US" dirty="0"/>
            </a:br>
            <a:r>
              <a:rPr lang="en-US" dirty="0"/>
              <a:t>Study specifications</a:t>
            </a:r>
          </a:p>
        </p:txBody>
      </p:sp>
      <p:pic>
        <p:nvPicPr>
          <p:cNvPr id="6" name="Content Placeholder 5" descr="A rectangular diagram divided into four columns labelled Unit 1, Unit 2, Unit 3 and Unit 4. Each column shows the relevant areas of study broken down into types of inquiry and key areas of art practice.">
            <a:extLst>
              <a:ext uri="{FF2B5EF4-FFF2-40B4-BE49-F238E27FC236}">
                <a16:creationId xmlns:a16="http://schemas.microsoft.com/office/drawing/2014/main" id="{CA53DBE9-C8A7-4CFD-A2B9-5DD858EC0726}"/>
              </a:ext>
            </a:extLst>
          </p:cNvPr>
          <p:cNvPicPr>
            <a:picLocks noGrp="1"/>
          </p:cNvPicPr>
          <p:nvPr>
            <p:ph idx="1"/>
          </p:nvPr>
        </p:nvPicPr>
        <p:blipFill rotWithShape="1">
          <a:blip r:embed="rId3" cstate="print">
            <a:extLst>
              <a:ext uri="{28A0092B-C50C-407E-A947-70E740481C1C}">
                <a14:useLocalDpi xmlns:a14="http://schemas.microsoft.com/office/drawing/2010/main" val="0"/>
              </a:ext>
            </a:extLst>
          </a:blip>
          <a:srcRect l="4571" t="10301" r="7678" b="11413"/>
          <a:stretch/>
        </p:blipFill>
        <p:spPr>
          <a:xfrm>
            <a:off x="230442" y="1491630"/>
            <a:ext cx="6768752" cy="2679298"/>
          </a:xfrm>
          <a:prstGeom prst="rect">
            <a:avLst/>
          </a:prstGeom>
        </p:spPr>
      </p:pic>
      <p:sp>
        <p:nvSpPr>
          <p:cNvPr id="7" name="TextBox 6">
            <a:extLst>
              <a:ext uri="{FF2B5EF4-FFF2-40B4-BE49-F238E27FC236}">
                <a16:creationId xmlns:a16="http://schemas.microsoft.com/office/drawing/2014/main" id="{71918756-6AFF-4E59-95FA-8C6A741BB611}"/>
              </a:ext>
            </a:extLst>
          </p:cNvPr>
          <p:cNvSpPr txBox="1"/>
          <p:nvPr/>
        </p:nvSpPr>
        <p:spPr>
          <a:xfrm>
            <a:off x="7002151" y="1707894"/>
            <a:ext cx="1890329" cy="2246769"/>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Arial" panose="020B0604020202020204" pitchFamily="34" charset="0"/>
              <a:buChar char="•"/>
            </a:pPr>
            <a:r>
              <a:rPr lang="en-AU" sz="2000" dirty="0">
                <a:latin typeface="+mn-lt"/>
              </a:rPr>
              <a:t>Inquiry learning</a:t>
            </a:r>
          </a:p>
          <a:p>
            <a:pPr marL="342900" indent="-342900">
              <a:buFont typeface="Arial" panose="020B0604020202020204" pitchFamily="34" charset="0"/>
              <a:buChar char="•"/>
            </a:pPr>
            <a:r>
              <a:rPr lang="en-AU" sz="2000" dirty="0">
                <a:latin typeface="+mn-lt"/>
              </a:rPr>
              <a:t>Experiential learning</a:t>
            </a:r>
          </a:p>
          <a:p>
            <a:pPr marL="342900" indent="-342900">
              <a:buFont typeface="Arial" panose="020B0604020202020204" pitchFamily="34" charset="0"/>
              <a:buChar char="•"/>
            </a:pPr>
            <a:r>
              <a:rPr lang="en-AU" sz="2000" dirty="0">
                <a:latin typeface="+mn-lt"/>
              </a:rPr>
              <a:t>Project based learning</a:t>
            </a:r>
          </a:p>
        </p:txBody>
      </p:sp>
    </p:spTree>
    <p:extLst>
      <p:ext uri="{BB962C8B-B14F-4D97-AF65-F5344CB8AC3E}">
        <p14:creationId xmlns:p14="http://schemas.microsoft.com/office/powerpoint/2010/main" val="222996349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6BA96-8D9E-4B49-9D37-8D25577D737F}"/>
              </a:ext>
            </a:extLst>
          </p:cNvPr>
          <p:cNvSpPr>
            <a:spLocks noGrp="1"/>
          </p:cNvSpPr>
          <p:nvPr>
            <p:ph type="title"/>
          </p:nvPr>
        </p:nvSpPr>
        <p:spPr>
          <a:xfrm>
            <a:off x="251520" y="195486"/>
            <a:ext cx="8640960" cy="857250"/>
          </a:xfrm>
        </p:spPr>
        <p:txBody>
          <a:bodyPr/>
          <a:lstStyle/>
          <a:p>
            <a:r>
              <a:rPr lang="en-AU" sz="2800" dirty="0">
                <a:solidFill>
                  <a:schemeClr val="accent6"/>
                </a:solidFill>
              </a:rPr>
              <a:t>Assessment Example 1</a:t>
            </a:r>
            <a:endParaRPr lang="en-AU" sz="2800" dirty="0">
              <a:solidFill>
                <a:schemeClr val="tx1"/>
              </a:solidFill>
            </a:endParaRPr>
          </a:p>
        </p:txBody>
      </p:sp>
      <p:sp>
        <p:nvSpPr>
          <p:cNvPr id="3" name="TextBox 2">
            <a:extLst>
              <a:ext uri="{FF2B5EF4-FFF2-40B4-BE49-F238E27FC236}">
                <a16:creationId xmlns:a16="http://schemas.microsoft.com/office/drawing/2014/main" id="{97252A2F-995C-4426-9123-079F009FB46B}"/>
              </a:ext>
            </a:extLst>
          </p:cNvPr>
          <p:cNvSpPr txBox="1"/>
          <p:nvPr/>
        </p:nvSpPr>
        <p:spPr>
          <a:xfrm>
            <a:off x="251520" y="915566"/>
            <a:ext cx="8424936" cy="3749744"/>
          </a:xfrm>
          <a:prstGeom prst="rect">
            <a:avLst/>
          </a:prstGeom>
          <a:noFill/>
        </p:spPr>
        <p:txBody>
          <a:bodyPr wrap="square" rtlCol="0">
            <a:spAutoFit/>
          </a:bodyPr>
          <a:lstStyle/>
          <a:p>
            <a:pPr>
              <a:lnSpc>
                <a:spcPts val="1400"/>
              </a:lnSpc>
              <a:spcBef>
                <a:spcPts val="600"/>
              </a:spcBef>
              <a:spcAft>
                <a:spcPts val="600"/>
              </a:spcAft>
            </a:pPr>
            <a:r>
              <a:rPr lang="en-US" sz="1600" b="1" dirty="0">
                <a:solidFill>
                  <a:schemeClr val="accent6">
                    <a:lumMod val="75000"/>
                  </a:schemeClr>
                </a:solidFill>
                <a:effectLst/>
                <a:latin typeface="Arial" panose="020B0604020202020204" pitchFamily="34" charset="0"/>
                <a:ea typeface="Calibri" panose="020F0502020204030204" pitchFamily="34" charset="0"/>
              </a:rPr>
              <a:t>Working with other students to make a collective artwork</a:t>
            </a:r>
            <a:endParaRPr lang="en-AU" sz="1600" dirty="0">
              <a:solidFill>
                <a:schemeClr val="accent6">
                  <a:lumMod val="75000"/>
                </a:schemeClr>
              </a:solidFill>
              <a:effectLst/>
              <a:latin typeface="Arial" panose="020B0604020202020204" pitchFamily="34" charset="0"/>
              <a:ea typeface="Calibri" panose="020F0502020204030204" pitchFamily="34"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Develop a theme and respond individually but display together</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Respond to a prompt and swap imagery</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Create half each of an artwork </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Group drawing shuffle</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Make a set of prints; swap a print with another student, respond to their print by printing onto it</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Set up a pen-pals arrangement with someone from elsewhere; pose art problems and share solutions</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Make a section or segment of work that becomes part of the whole</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Randomly match students to create a collaborative work</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300"/>
              </a:spcAft>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Create an art exchange with another class/school</a:t>
            </a:r>
            <a:endParaRPr lang="en-AU" sz="1600" kern="1100" dirty="0">
              <a:effectLst/>
              <a:latin typeface="Arial" panose="020B0604020202020204" pitchFamily="34" charset="0"/>
              <a:ea typeface="Times New Roman" panose="02020603050405020304" pitchFamily="18" charset="0"/>
            </a:endParaRPr>
          </a:p>
        </p:txBody>
      </p:sp>
      <p:sp>
        <p:nvSpPr>
          <p:cNvPr id="4" name="TextBox 3">
            <a:extLst>
              <a:ext uri="{FF2B5EF4-FFF2-40B4-BE49-F238E27FC236}">
                <a16:creationId xmlns:a16="http://schemas.microsoft.com/office/drawing/2014/main" id="{129E9064-C725-40A7-9808-6EE5C2367909}"/>
              </a:ext>
            </a:extLst>
          </p:cNvPr>
          <p:cNvSpPr txBox="1"/>
          <p:nvPr/>
        </p:nvSpPr>
        <p:spPr>
          <a:xfrm>
            <a:off x="211535" y="108669"/>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416356023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1B67E-D88A-4845-8295-53491A7A117F}"/>
              </a:ext>
            </a:extLst>
          </p:cNvPr>
          <p:cNvSpPr>
            <a:spLocks noGrp="1"/>
          </p:cNvSpPr>
          <p:nvPr>
            <p:ph type="title"/>
          </p:nvPr>
        </p:nvSpPr>
        <p:spPr/>
        <p:txBody>
          <a:bodyPr/>
          <a:lstStyle/>
          <a:p>
            <a:r>
              <a:rPr lang="en-AU" sz="3200" dirty="0"/>
              <a:t>Assessment Example 2</a:t>
            </a:r>
          </a:p>
        </p:txBody>
      </p:sp>
      <p:sp>
        <p:nvSpPr>
          <p:cNvPr id="3" name="Content Placeholder 2">
            <a:extLst>
              <a:ext uri="{FF2B5EF4-FFF2-40B4-BE49-F238E27FC236}">
                <a16:creationId xmlns:a16="http://schemas.microsoft.com/office/drawing/2014/main" id="{4B72F74B-82B9-4BFE-BC68-929F3D047C07}"/>
              </a:ext>
            </a:extLst>
          </p:cNvPr>
          <p:cNvSpPr>
            <a:spLocks noGrp="1"/>
          </p:cNvSpPr>
          <p:nvPr>
            <p:ph idx="1"/>
          </p:nvPr>
        </p:nvSpPr>
        <p:spPr>
          <a:xfrm>
            <a:off x="179512" y="1268760"/>
            <a:ext cx="8712968" cy="2971800"/>
          </a:xfrm>
        </p:spPr>
        <p:txBody>
          <a:bodyPr/>
          <a:lstStyle/>
          <a:p>
            <a:pPr marL="0" indent="0">
              <a:spcBef>
                <a:spcPts val="600"/>
              </a:spcBef>
              <a:spcAft>
                <a:spcPts val="600"/>
              </a:spcAft>
              <a:buNone/>
            </a:pPr>
            <a:r>
              <a:rPr lang="en-US" sz="1800" b="1" dirty="0">
                <a:solidFill>
                  <a:schemeClr val="accent6">
                    <a:lumMod val="75000"/>
                  </a:schemeClr>
                </a:solidFill>
                <a:effectLst/>
                <a:latin typeface="Arial" panose="020B0604020202020204" pitchFamily="34" charset="0"/>
                <a:ea typeface="Calibri" panose="020F0502020204030204" pitchFamily="34" charset="0"/>
              </a:rPr>
              <a:t>Working with a practicing artist</a:t>
            </a:r>
            <a:endParaRPr lang="en-AU" sz="1800" dirty="0">
              <a:solidFill>
                <a:schemeClr val="accent6">
                  <a:lumMod val="75000"/>
                </a:schemeClr>
              </a:solidFill>
              <a:effectLst/>
              <a:latin typeface="Arial" panose="020B0604020202020204" pitchFamily="34" charset="0"/>
              <a:ea typeface="Calibri" panose="020F0502020204030204" pitchFamily="34" charset="0"/>
            </a:endParaRPr>
          </a:p>
          <a:p>
            <a:pPr marL="342900" lvl="0" indent="-342900">
              <a:spcBef>
                <a:spcPts val="300"/>
              </a:spcBef>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An artist in residence may incorporate sections of student work into an installation</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Working in the studio of a practicing artist, the student makes works inspired and informed by the artist</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The student participates in workshops led by a practicing artist</a:t>
            </a:r>
            <a:endParaRPr lang="en-AU" sz="1800" b="0" kern="1100" dirty="0">
              <a:effectLst/>
              <a:latin typeface="Arial" panose="020B0604020202020204" pitchFamily="34" charset="0"/>
              <a:ea typeface="Times New Roman" panose="02020603050405020304" pitchFamily="18" charset="0"/>
            </a:endParaRPr>
          </a:p>
          <a:p>
            <a:pPr marL="342900" lvl="0" indent="-342900">
              <a:spcAft>
                <a:spcPts val="300"/>
              </a:spcAft>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Contact a local gallery for artist-led workshops </a:t>
            </a:r>
            <a:endParaRPr lang="en-AU" sz="1800" b="0" kern="1100" dirty="0">
              <a:effectLst/>
              <a:latin typeface="Arial" panose="020B0604020202020204" pitchFamily="34" charset="0"/>
              <a:ea typeface="Times New Roman" panose="02020603050405020304" pitchFamily="18" charset="0"/>
            </a:endParaRPr>
          </a:p>
          <a:p>
            <a:pPr marL="0" indent="0">
              <a:buNone/>
            </a:pPr>
            <a:endParaRPr lang="en-AU" dirty="0"/>
          </a:p>
        </p:txBody>
      </p:sp>
      <p:sp>
        <p:nvSpPr>
          <p:cNvPr id="4" name="TextBox 3">
            <a:extLst>
              <a:ext uri="{FF2B5EF4-FFF2-40B4-BE49-F238E27FC236}">
                <a16:creationId xmlns:a16="http://schemas.microsoft.com/office/drawing/2014/main" id="{72D2A8DC-344E-44C9-A9E5-0889E449D32C}"/>
              </a:ext>
            </a:extLst>
          </p:cNvPr>
          <p:cNvSpPr txBox="1"/>
          <p:nvPr/>
        </p:nvSpPr>
        <p:spPr>
          <a:xfrm>
            <a:off x="179512" y="286137"/>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72367263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1B67E-D88A-4845-8295-53491A7A117F}"/>
              </a:ext>
            </a:extLst>
          </p:cNvPr>
          <p:cNvSpPr>
            <a:spLocks noGrp="1"/>
          </p:cNvSpPr>
          <p:nvPr>
            <p:ph type="title"/>
          </p:nvPr>
        </p:nvSpPr>
        <p:spPr/>
        <p:txBody>
          <a:bodyPr/>
          <a:lstStyle/>
          <a:p>
            <a:r>
              <a:rPr lang="en-AU" sz="3200" dirty="0"/>
              <a:t>Assessment Example 3</a:t>
            </a:r>
          </a:p>
        </p:txBody>
      </p:sp>
      <p:sp>
        <p:nvSpPr>
          <p:cNvPr id="3" name="Content Placeholder 2">
            <a:extLst>
              <a:ext uri="{FF2B5EF4-FFF2-40B4-BE49-F238E27FC236}">
                <a16:creationId xmlns:a16="http://schemas.microsoft.com/office/drawing/2014/main" id="{4B72F74B-82B9-4BFE-BC68-929F3D047C07}"/>
              </a:ext>
            </a:extLst>
          </p:cNvPr>
          <p:cNvSpPr>
            <a:spLocks noGrp="1"/>
          </p:cNvSpPr>
          <p:nvPr>
            <p:ph idx="1"/>
          </p:nvPr>
        </p:nvSpPr>
        <p:spPr>
          <a:xfrm>
            <a:off x="179512" y="1085850"/>
            <a:ext cx="8712968" cy="2971800"/>
          </a:xfrm>
        </p:spPr>
        <p:txBody>
          <a:bodyPr/>
          <a:lstStyle/>
          <a:p>
            <a:pPr marL="0" indent="0">
              <a:spcBef>
                <a:spcPts val="600"/>
              </a:spcBef>
              <a:spcAft>
                <a:spcPts val="600"/>
              </a:spcAft>
              <a:buNone/>
            </a:pPr>
            <a:r>
              <a:rPr lang="en-US" sz="1800" b="1" dirty="0">
                <a:solidFill>
                  <a:schemeClr val="accent6">
                    <a:lumMod val="75000"/>
                  </a:schemeClr>
                </a:solidFill>
                <a:effectLst/>
                <a:latin typeface="Arial" panose="020B0604020202020204" pitchFamily="34" charset="0"/>
                <a:ea typeface="Calibri" panose="020F0502020204030204" pitchFamily="34" charset="0"/>
              </a:rPr>
              <a:t>Working with a specialist</a:t>
            </a:r>
            <a:endParaRPr lang="en-AU" sz="1800" dirty="0">
              <a:solidFill>
                <a:schemeClr val="accent6">
                  <a:lumMod val="75000"/>
                </a:schemeClr>
              </a:solidFill>
              <a:effectLst/>
              <a:latin typeface="Arial" panose="020B0604020202020204" pitchFamily="34" charset="0"/>
              <a:ea typeface="Calibri" panose="020F0502020204030204" pitchFamily="34" charset="0"/>
            </a:endParaRPr>
          </a:p>
          <a:p>
            <a:pPr marL="342900" lvl="0" indent="-342900">
              <a:spcBef>
                <a:spcPts val="300"/>
              </a:spcBef>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Work with a teacher/department/faculty specialist within the school, or from another school</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Work with a master printer at a printmaking studio</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Have works cast by a local foundry</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Have images printed by a commercial digital printer</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Have student-designed textile prints produced through a commercial company or online company</a:t>
            </a:r>
            <a:endParaRPr lang="en-AU" sz="1800" b="0" kern="1100" dirty="0">
              <a:effectLst/>
              <a:latin typeface="Arial" panose="020B0604020202020204" pitchFamily="34" charset="0"/>
              <a:ea typeface="Times New Roman" panose="02020603050405020304" pitchFamily="18" charset="0"/>
            </a:endParaRPr>
          </a:p>
          <a:p>
            <a:pPr marL="342900" lvl="0" indent="-342900">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Assistance to develop a skill such as welding, woodworking, sewing</a:t>
            </a:r>
            <a:endParaRPr lang="en-AU" sz="1800" b="0" kern="1100" dirty="0">
              <a:effectLst/>
              <a:latin typeface="Arial" panose="020B0604020202020204" pitchFamily="34" charset="0"/>
              <a:ea typeface="Times New Roman" panose="02020603050405020304" pitchFamily="18" charset="0"/>
            </a:endParaRPr>
          </a:p>
          <a:p>
            <a:pPr marL="342900" lvl="0" indent="-342900">
              <a:spcAft>
                <a:spcPts val="300"/>
              </a:spcAft>
              <a:buFont typeface="Symbol" panose="05050102010706020507" pitchFamily="18" charset="2"/>
              <a:buChar char=""/>
              <a:tabLst>
                <a:tab pos="269875" algn="l"/>
              </a:tabLst>
            </a:pPr>
            <a:r>
              <a:rPr lang="en-GB" sz="1800" b="0" kern="1100" dirty="0">
                <a:effectLst/>
                <a:latin typeface="Arial" panose="020B0604020202020204" pitchFamily="34" charset="0"/>
                <a:ea typeface="Times New Roman" panose="02020603050405020304" pitchFamily="18" charset="0"/>
              </a:rPr>
              <a:t>Participate in workshops in a special field</a:t>
            </a:r>
            <a:endParaRPr lang="en-AU" sz="1800" b="0" kern="1100" dirty="0">
              <a:effectLst/>
              <a:latin typeface="Arial" panose="020B0604020202020204" pitchFamily="34" charset="0"/>
              <a:ea typeface="Times New Roman" panose="02020603050405020304" pitchFamily="18" charset="0"/>
            </a:endParaRPr>
          </a:p>
          <a:p>
            <a:pPr marL="0" indent="0">
              <a:buNone/>
            </a:pPr>
            <a:endParaRPr lang="en-AU" dirty="0"/>
          </a:p>
        </p:txBody>
      </p:sp>
      <p:sp>
        <p:nvSpPr>
          <p:cNvPr id="4" name="TextBox 3">
            <a:extLst>
              <a:ext uri="{FF2B5EF4-FFF2-40B4-BE49-F238E27FC236}">
                <a16:creationId xmlns:a16="http://schemas.microsoft.com/office/drawing/2014/main" id="{BCE12033-E12C-4FFD-A702-C4C584DDD27B}"/>
              </a:ext>
            </a:extLst>
          </p:cNvPr>
          <p:cNvSpPr txBox="1"/>
          <p:nvPr/>
        </p:nvSpPr>
        <p:spPr>
          <a:xfrm>
            <a:off x="179512" y="267494"/>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427452819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CBD4AE-3FE8-4FE1-A449-458A192608A3}"/>
              </a:ext>
            </a:extLst>
          </p:cNvPr>
          <p:cNvSpPr>
            <a:spLocks noGrp="1"/>
          </p:cNvSpPr>
          <p:nvPr>
            <p:ph idx="1"/>
          </p:nvPr>
        </p:nvSpPr>
        <p:spPr/>
        <p:txBody>
          <a:bodyPr/>
          <a:lstStyle/>
          <a:p>
            <a:pPr marL="0" indent="0">
              <a:spcBef>
                <a:spcPts val="600"/>
              </a:spcBef>
              <a:spcAft>
                <a:spcPts val="600"/>
              </a:spcAft>
              <a:buNone/>
            </a:pPr>
            <a:r>
              <a:rPr lang="en-US" sz="1800" b="1" dirty="0">
                <a:solidFill>
                  <a:schemeClr val="accent6">
                    <a:lumMod val="75000"/>
                  </a:schemeClr>
                </a:solidFill>
                <a:effectLst/>
                <a:latin typeface="Arial" panose="020B0604020202020204" pitchFamily="34" charset="0"/>
                <a:ea typeface="Calibri" panose="020F0502020204030204" pitchFamily="34" charset="0"/>
              </a:rPr>
              <a:t>Involve or collaborate with the audience</a:t>
            </a:r>
            <a:endParaRPr lang="en-AU" sz="1800" dirty="0">
              <a:solidFill>
                <a:schemeClr val="accent6">
                  <a:lumMod val="75000"/>
                </a:schemeClr>
              </a:solidFill>
              <a:effectLst/>
              <a:latin typeface="Arial" panose="020B0604020202020204" pitchFamily="34" charset="0"/>
              <a:ea typeface="Calibri" panose="020F0502020204030204" pitchFamily="34" charset="0"/>
            </a:endParaRPr>
          </a:p>
          <a:p>
            <a:pPr>
              <a:spcBef>
                <a:spcPts val="600"/>
              </a:spcBef>
              <a:spcAft>
                <a:spcPts val="600"/>
              </a:spcAft>
            </a:pPr>
            <a:r>
              <a:rPr lang="en-US" sz="1800" b="0" dirty="0">
                <a:solidFill>
                  <a:srgbClr val="000000"/>
                </a:solidFill>
                <a:effectLst/>
                <a:latin typeface="Arial" panose="020B0604020202020204" pitchFamily="34" charset="0"/>
                <a:ea typeface="Calibri" panose="020F0502020204030204" pitchFamily="34" charset="0"/>
              </a:rPr>
              <a:t>The audience could be local, international, other students, teachers or family</a:t>
            </a:r>
            <a:endParaRPr lang="en-AU" sz="1800" b="0" dirty="0">
              <a:solidFill>
                <a:srgbClr val="000000"/>
              </a:solidFill>
              <a:effectLst/>
              <a:latin typeface="Arial" panose="020B0604020202020204" pitchFamily="34" charset="0"/>
              <a:ea typeface="Calibri" panose="020F0502020204030204" pitchFamily="34" charset="0"/>
            </a:endParaRPr>
          </a:p>
          <a:p>
            <a:pPr>
              <a:spcBef>
                <a:spcPts val="300"/>
              </a:spcBef>
              <a:tabLst>
                <a:tab pos="269875" algn="l"/>
              </a:tabLst>
            </a:pPr>
            <a:r>
              <a:rPr lang="en-GB" sz="1800" b="0" kern="1100" dirty="0">
                <a:effectLst/>
                <a:latin typeface="Arial" panose="020B0604020202020204" pitchFamily="34" charset="0"/>
                <a:ea typeface="Times New Roman" panose="02020603050405020304" pitchFamily="18" charset="0"/>
              </a:rPr>
              <a:t>Seek audience stories as a basis for narrative works</a:t>
            </a:r>
            <a:endParaRPr lang="en-AU" sz="1800" b="0" kern="1100" dirty="0">
              <a:effectLst/>
              <a:latin typeface="Arial" panose="020B0604020202020204" pitchFamily="34" charset="0"/>
              <a:ea typeface="Times New Roman" panose="02020603050405020304" pitchFamily="18" charset="0"/>
            </a:endParaRPr>
          </a:p>
          <a:p>
            <a:pPr>
              <a:tabLst>
                <a:tab pos="269875" algn="l"/>
              </a:tabLst>
            </a:pPr>
            <a:r>
              <a:rPr lang="en-GB" sz="1800" b="0" kern="1100" dirty="0">
                <a:effectLst/>
                <a:latin typeface="Arial" panose="020B0604020202020204" pitchFamily="34" charset="0"/>
                <a:ea typeface="Times New Roman" panose="02020603050405020304" pitchFamily="18" charset="0"/>
              </a:rPr>
              <a:t>Create a work that invites the audience to take a piece away with them</a:t>
            </a:r>
            <a:endParaRPr lang="en-AU" sz="1800" b="0" kern="1100" dirty="0">
              <a:effectLst/>
              <a:latin typeface="Arial" panose="020B0604020202020204" pitchFamily="34" charset="0"/>
              <a:ea typeface="Times New Roman" panose="02020603050405020304" pitchFamily="18" charset="0"/>
            </a:endParaRPr>
          </a:p>
          <a:p>
            <a:pPr>
              <a:spcAft>
                <a:spcPts val="300"/>
              </a:spcAft>
              <a:tabLst>
                <a:tab pos="269875" algn="l"/>
              </a:tabLst>
            </a:pPr>
            <a:r>
              <a:rPr lang="en-GB" sz="1800" b="0" kern="1100" dirty="0">
                <a:effectLst/>
                <a:latin typeface="Arial" panose="020B0604020202020204" pitchFamily="34" charset="0"/>
                <a:ea typeface="Times New Roman" panose="02020603050405020304" pitchFamily="18" charset="0"/>
              </a:rPr>
              <a:t>Design a work that is completed by the audience entering, or adding their own mark</a:t>
            </a:r>
            <a:endParaRPr lang="en-AU" sz="1800" b="0" kern="1100" dirty="0">
              <a:effectLst/>
              <a:latin typeface="Arial" panose="020B0604020202020204" pitchFamily="34" charset="0"/>
              <a:ea typeface="Times New Roman" panose="02020603050405020304" pitchFamily="18" charset="0"/>
            </a:endParaRPr>
          </a:p>
          <a:p>
            <a:pPr marL="0" indent="0">
              <a:buNone/>
            </a:pPr>
            <a:endParaRPr lang="en-AU" dirty="0"/>
          </a:p>
        </p:txBody>
      </p:sp>
      <p:sp>
        <p:nvSpPr>
          <p:cNvPr id="4" name="Title 1">
            <a:extLst>
              <a:ext uri="{FF2B5EF4-FFF2-40B4-BE49-F238E27FC236}">
                <a16:creationId xmlns:a16="http://schemas.microsoft.com/office/drawing/2014/main" id="{5FAFBEF9-0424-4FC8-A72C-D66ADA3460EC}"/>
              </a:ext>
            </a:extLst>
          </p:cNvPr>
          <p:cNvSpPr>
            <a:spLocks noGrp="1"/>
          </p:cNvSpPr>
          <p:nvPr>
            <p:ph type="title"/>
          </p:nvPr>
        </p:nvSpPr>
        <p:spPr>
          <a:xfrm>
            <a:off x="179388" y="411163"/>
            <a:ext cx="8713787" cy="857250"/>
          </a:xfrm>
        </p:spPr>
        <p:txBody>
          <a:bodyPr/>
          <a:lstStyle/>
          <a:p>
            <a:r>
              <a:rPr lang="en-AU" sz="3200" dirty="0"/>
              <a:t>Assessment Example 4</a:t>
            </a:r>
          </a:p>
        </p:txBody>
      </p:sp>
      <p:sp>
        <p:nvSpPr>
          <p:cNvPr id="5" name="TextBox 4">
            <a:extLst>
              <a:ext uri="{FF2B5EF4-FFF2-40B4-BE49-F238E27FC236}">
                <a16:creationId xmlns:a16="http://schemas.microsoft.com/office/drawing/2014/main" id="{6C0D9775-5977-422F-AE78-AA66B03C9D6D}"/>
              </a:ext>
            </a:extLst>
          </p:cNvPr>
          <p:cNvSpPr txBox="1"/>
          <p:nvPr/>
        </p:nvSpPr>
        <p:spPr>
          <a:xfrm>
            <a:off x="213304" y="226497"/>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2</a:t>
            </a:r>
            <a:endParaRPr lang="en-AU" sz="1800" b="1" dirty="0">
              <a:solidFill>
                <a:schemeClr val="accent6"/>
              </a:solidFill>
              <a:latin typeface="+mn-lt"/>
            </a:endParaRPr>
          </a:p>
        </p:txBody>
      </p:sp>
    </p:spTree>
    <p:extLst>
      <p:ext uri="{BB962C8B-B14F-4D97-AF65-F5344CB8AC3E}">
        <p14:creationId xmlns:p14="http://schemas.microsoft.com/office/powerpoint/2010/main" val="125702758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7BE1CA6-43F1-4D9F-937C-95895BFF2508}"/>
              </a:ext>
            </a:extLst>
          </p:cNvPr>
          <p:cNvGraphicFramePr>
            <a:graphicFrameLocks noGrp="1"/>
          </p:cNvGraphicFramePr>
          <p:nvPr>
            <p:ph idx="1"/>
            <p:extLst>
              <p:ext uri="{D42A27DB-BD31-4B8C-83A1-F6EECF244321}">
                <p14:modId xmlns:p14="http://schemas.microsoft.com/office/powerpoint/2010/main" val="2902033955"/>
              </p:ext>
            </p:extLst>
          </p:nvPr>
        </p:nvGraphicFramePr>
        <p:xfrm>
          <a:off x="215106" y="565047"/>
          <a:ext cx="8713788" cy="4013405"/>
        </p:xfrm>
        <a:graphic>
          <a:graphicData uri="http://schemas.openxmlformats.org/drawingml/2006/table">
            <a:tbl>
              <a:tblPr firstRow="1" bandRow="1">
                <a:tableStyleId>{21E4AEA4-8DFA-4A89-87EB-49C32662AFE0}</a:tableStyleId>
              </a:tblPr>
              <a:tblGrid>
                <a:gridCol w="1764606">
                  <a:extLst>
                    <a:ext uri="{9D8B030D-6E8A-4147-A177-3AD203B41FA5}">
                      <a16:colId xmlns:a16="http://schemas.microsoft.com/office/drawing/2014/main" val="2422161473"/>
                    </a:ext>
                  </a:extLst>
                </a:gridCol>
                <a:gridCol w="6949182">
                  <a:extLst>
                    <a:ext uri="{9D8B030D-6E8A-4147-A177-3AD203B41FA5}">
                      <a16:colId xmlns:a16="http://schemas.microsoft.com/office/drawing/2014/main" val="2017662329"/>
                    </a:ext>
                  </a:extLst>
                </a:gridCol>
              </a:tblGrid>
              <a:tr h="63012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dirty="0">
                          <a:solidFill>
                            <a:schemeClr val="accent3"/>
                          </a:solidFill>
                        </a:rPr>
                        <a:t>Area of Study 3: Documentation of collaboration using the Creative Practice</a:t>
                      </a:r>
                      <a:endParaRPr lang="en-AU" sz="1800" b="1" i="0" kern="1200" dirty="0">
                        <a:solidFill>
                          <a:schemeClr val="bg1"/>
                        </a:solidFill>
                        <a:effectLst/>
                        <a:latin typeface="+mn-lt"/>
                        <a:ea typeface="+mn-ea"/>
                        <a:cs typeface="+mn-cs"/>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800" kern="1200" dirty="0">
                        <a:solidFill>
                          <a:schemeClr val="bg1"/>
                        </a:solidFill>
                        <a:effectLst/>
                        <a:latin typeface="+mn-lt"/>
                        <a:ea typeface="+mn-ea"/>
                        <a:cs typeface="+mn-cs"/>
                      </a:endParaRPr>
                    </a:p>
                  </a:txBody>
                  <a:tcPr/>
                </a:tc>
                <a:extLst>
                  <a:ext uri="{0D108BD9-81ED-4DB2-BD59-A6C34878D82A}">
                    <a16:rowId xmlns:a16="http://schemas.microsoft.com/office/drawing/2014/main" val="3084720532"/>
                  </a:ext>
                </a:extLst>
              </a:tr>
              <a:tr h="728072">
                <a:tc>
                  <a:txBody>
                    <a:bodyPr/>
                    <a:lstStyle/>
                    <a:p>
                      <a:r>
                        <a:rPr lang="en-AU" b="1" dirty="0"/>
                        <a:t>Outcome 3</a:t>
                      </a:r>
                    </a:p>
                  </a:txBody>
                  <a:tcPr/>
                </a:tc>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AU" sz="1400" kern="1200" dirty="0">
                          <a:solidFill>
                            <a:schemeClr val="dk1"/>
                          </a:solidFill>
                          <a:effectLst/>
                          <a:latin typeface="+mn-lt"/>
                          <a:ea typeface="+mn-ea"/>
                          <a:cs typeface="+mn-cs"/>
                        </a:rPr>
                        <a:t>On completion of this unit the student should be able to critically reflect on, evaluate and document their use of the Creative Practice to develop and make collaborative visual responses.</a:t>
                      </a:r>
                    </a:p>
                  </a:txBody>
                  <a:tcPr/>
                </a:tc>
                <a:extLst>
                  <a:ext uri="{0D108BD9-81ED-4DB2-BD59-A6C34878D82A}">
                    <a16:rowId xmlns:a16="http://schemas.microsoft.com/office/drawing/2014/main" val="1577447254"/>
                  </a:ext>
                </a:extLst>
              </a:tr>
              <a:tr h="2233810">
                <a:tc>
                  <a:txBody>
                    <a:bodyPr/>
                    <a:lstStyle/>
                    <a:p>
                      <a:r>
                        <a:rPr lang="en-AU" b="1" dirty="0"/>
                        <a:t>Learning structure</a:t>
                      </a:r>
                    </a:p>
                  </a:txBody>
                  <a:tcPr/>
                </a:tc>
                <a:tc>
                  <a:txBody>
                    <a:bodyPr/>
                    <a:lstStyle/>
                    <a:p>
                      <a:r>
                        <a:rPr lang="en-US" sz="1200" u="sng" kern="1200" dirty="0">
                          <a:solidFill>
                            <a:schemeClr val="dk1"/>
                          </a:solidFill>
                          <a:effectLst/>
                          <a:latin typeface="+mn-lt"/>
                          <a:ea typeface="+mn-ea"/>
                          <a:cs typeface="+mn-cs"/>
                        </a:rPr>
                        <a:t>Guiding questions</a:t>
                      </a:r>
                      <a:endParaRPr lang="en-AU" sz="12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200" kern="1200" dirty="0">
                          <a:solidFill>
                            <a:schemeClr val="dk1"/>
                          </a:solidFill>
                          <a:effectLst/>
                          <a:latin typeface="+mn-lt"/>
                          <a:ea typeface="+mn-ea"/>
                          <a:cs typeface="+mn-cs"/>
                        </a:rPr>
                        <a:t>How do artists reflect upon and critique their collaborative practice? </a:t>
                      </a:r>
                      <a:endParaRPr lang="en-AU" sz="12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200" kern="1200" dirty="0">
                          <a:solidFill>
                            <a:schemeClr val="dk1"/>
                          </a:solidFill>
                          <a:effectLst/>
                          <a:latin typeface="+mn-lt"/>
                          <a:ea typeface="+mn-ea"/>
                          <a:cs typeface="+mn-cs"/>
                        </a:rPr>
                        <a:t>How do artists communicate cultural and social meaning in artworks?</a:t>
                      </a:r>
                      <a:endParaRPr lang="en-AU" sz="12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200" kern="1200" dirty="0">
                          <a:solidFill>
                            <a:schemeClr val="dk1"/>
                          </a:solidFill>
                          <a:effectLst/>
                          <a:latin typeface="+mn-lt"/>
                          <a:ea typeface="+mn-ea"/>
                          <a:cs typeface="+mn-cs"/>
                        </a:rPr>
                        <a:t>How do I develop visual responses to communicate personal ideas relating to social and cultural context in collaborative practice? </a:t>
                      </a:r>
                      <a:endParaRPr lang="en-AU" sz="12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200" kern="1200" dirty="0">
                          <a:solidFill>
                            <a:schemeClr val="dk1"/>
                          </a:solidFill>
                          <a:effectLst/>
                          <a:latin typeface="+mn-lt"/>
                          <a:ea typeface="+mn-ea"/>
                          <a:cs typeface="+mn-cs"/>
                        </a:rPr>
                        <a:t>What are the relationships between the artist, artwork and viewer that are established by the presentation of artworks in a particular context? How does the context where the artwork is presented differ from the context in which it was created?</a:t>
                      </a:r>
                      <a:endParaRPr lang="en-AU" sz="12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200" kern="1200" dirty="0">
                          <a:solidFill>
                            <a:schemeClr val="dk1"/>
                          </a:solidFill>
                          <a:effectLst/>
                          <a:latin typeface="+mn-lt"/>
                          <a:ea typeface="+mn-ea"/>
                          <a:cs typeface="+mn-cs"/>
                        </a:rPr>
                        <a:t>What components of the Creative Practice do I use to develop visual responses to artworks I view and respond to?</a:t>
                      </a:r>
                      <a:endParaRPr lang="en-AU" sz="1200" kern="1200" dirty="0">
                        <a:solidFill>
                          <a:schemeClr val="dk1"/>
                        </a:solidFill>
                        <a:effectLst/>
                        <a:latin typeface="+mn-lt"/>
                        <a:ea typeface="+mn-ea"/>
                        <a:cs typeface="+mn-cs"/>
                      </a:endParaRPr>
                    </a:p>
                    <a:p>
                      <a:pPr marL="285750" lvl="0" indent="-285750" hangingPunct="0">
                        <a:buFont typeface="Arial" panose="020B0604020202020204" pitchFamily="34" charset="0"/>
                        <a:buChar char="•"/>
                      </a:pPr>
                      <a:r>
                        <a:rPr lang="en-GB" sz="1200" kern="1200" dirty="0">
                          <a:solidFill>
                            <a:schemeClr val="dk1"/>
                          </a:solidFill>
                          <a:effectLst/>
                          <a:latin typeface="+mn-lt"/>
                          <a:ea typeface="+mn-ea"/>
                          <a:cs typeface="+mn-cs"/>
                        </a:rPr>
                        <a:t>What aspects of the Cultural and other interpretive lenses will I use to annotate my use of the Creative Practice in personal visual responses?</a:t>
                      </a:r>
                      <a:endParaRPr lang="en-AU" sz="1200" kern="1200" dirty="0">
                        <a:solidFill>
                          <a:schemeClr val="dk1"/>
                        </a:solidFill>
                        <a:effectLst/>
                        <a:latin typeface="+mn-lt"/>
                        <a:ea typeface="+mn-ea"/>
                        <a:cs typeface="+mn-cs"/>
                      </a:endParaRPr>
                    </a:p>
                    <a:p>
                      <a:pPr marL="285750" indent="-285750">
                        <a:buFont typeface="Arial" panose="020B0604020202020204" pitchFamily="34" charset="0"/>
                        <a:buChar char="•"/>
                      </a:pPr>
                      <a:r>
                        <a:rPr lang="en-AU" sz="1200" kern="1200" dirty="0">
                          <a:solidFill>
                            <a:schemeClr val="dk1"/>
                          </a:solidFill>
                          <a:effectLst/>
                          <a:latin typeface="+mn-lt"/>
                          <a:ea typeface="+mn-ea"/>
                          <a:cs typeface="+mn-cs"/>
                        </a:rPr>
                        <a:t>What aspects of the Cultural and other interpretive lenses will I use to annotate my collaborative practice with others?</a:t>
                      </a:r>
                      <a:endParaRPr lang="en-AU" sz="1200" b="0" i="0" kern="1200" dirty="0">
                        <a:solidFill>
                          <a:schemeClr val="dk1"/>
                        </a:solidFill>
                        <a:effectLst/>
                        <a:latin typeface="+mn-lt"/>
                        <a:ea typeface="+mn-ea"/>
                        <a:cs typeface="+mn-cs"/>
                      </a:endParaRPr>
                    </a:p>
                  </a:txBody>
                  <a:tcPr/>
                </a:tc>
                <a:extLst>
                  <a:ext uri="{0D108BD9-81ED-4DB2-BD59-A6C34878D82A}">
                    <a16:rowId xmlns:a16="http://schemas.microsoft.com/office/drawing/2014/main" val="3428961597"/>
                  </a:ext>
                </a:extLst>
              </a:tr>
            </a:tbl>
          </a:graphicData>
        </a:graphic>
      </p:graphicFrame>
      <p:sp>
        <p:nvSpPr>
          <p:cNvPr id="3" name="TextBox 2">
            <a:extLst>
              <a:ext uri="{FF2B5EF4-FFF2-40B4-BE49-F238E27FC236}">
                <a16:creationId xmlns:a16="http://schemas.microsoft.com/office/drawing/2014/main" id="{475C56CF-A3B3-4C74-A349-83B65B5F7F32}"/>
              </a:ext>
            </a:extLst>
          </p:cNvPr>
          <p:cNvSpPr txBox="1"/>
          <p:nvPr/>
        </p:nvSpPr>
        <p:spPr>
          <a:xfrm>
            <a:off x="213304" y="226497"/>
            <a:ext cx="8424936"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1459844102"/>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7C4BE69-502E-4E9A-BB05-40E92EE541DF}"/>
              </a:ext>
            </a:extLst>
          </p:cNvPr>
          <p:cNvGraphicFramePr>
            <a:graphicFrameLocks noGrp="1"/>
          </p:cNvGraphicFramePr>
          <p:nvPr>
            <p:ph idx="1"/>
            <p:extLst>
              <p:ext uri="{D42A27DB-BD31-4B8C-83A1-F6EECF244321}">
                <p14:modId xmlns:p14="http://schemas.microsoft.com/office/powerpoint/2010/main" val="1191658519"/>
              </p:ext>
            </p:extLst>
          </p:nvPr>
        </p:nvGraphicFramePr>
        <p:xfrm>
          <a:off x="161305" y="411510"/>
          <a:ext cx="8821390" cy="4114800"/>
        </p:xfrm>
        <a:graphic>
          <a:graphicData uri="http://schemas.openxmlformats.org/drawingml/2006/table">
            <a:tbl>
              <a:tblPr firstRow="1" bandRow="1">
                <a:tableStyleId>{21E4AEA4-8DFA-4A89-87EB-49C32662AFE0}</a:tableStyleId>
              </a:tblPr>
              <a:tblGrid>
                <a:gridCol w="2150882">
                  <a:extLst>
                    <a:ext uri="{9D8B030D-6E8A-4147-A177-3AD203B41FA5}">
                      <a16:colId xmlns:a16="http://schemas.microsoft.com/office/drawing/2014/main" val="2422161473"/>
                    </a:ext>
                  </a:extLst>
                </a:gridCol>
                <a:gridCol w="6670508">
                  <a:extLst>
                    <a:ext uri="{9D8B030D-6E8A-4147-A177-3AD203B41FA5}">
                      <a16:colId xmlns:a16="http://schemas.microsoft.com/office/drawing/2014/main" val="2017662329"/>
                    </a:ext>
                  </a:extLst>
                </a:gridCol>
              </a:tblGrid>
              <a:tr h="347201">
                <a:tc gridSpan="2">
                  <a:txBody>
                    <a:bodyPr/>
                    <a:lstStyle/>
                    <a:p>
                      <a:r>
                        <a:rPr lang="en-AU" dirty="0"/>
                        <a:t>Area of Study 3: Documentation of collaboration using the Creative Practice</a:t>
                      </a:r>
                    </a:p>
                  </a:txBody>
                  <a:tcPr/>
                </a:tc>
                <a:tc hMerge="1">
                  <a:txBody>
                    <a:bodyPr/>
                    <a:lstStyle/>
                    <a:p>
                      <a:r>
                        <a:rPr lang="en-AU" dirty="0"/>
                        <a:t>Unit 1</a:t>
                      </a:r>
                      <a:r>
                        <a:rPr lang="en-GB" sz="1800" b="1" kern="1200" dirty="0">
                          <a:solidFill>
                            <a:schemeClr val="lt1"/>
                          </a:solidFill>
                          <a:effectLst/>
                          <a:latin typeface="+mn-lt"/>
                          <a:ea typeface="+mn-ea"/>
                          <a:cs typeface="+mn-cs"/>
                        </a:rPr>
                        <a:t>:</a:t>
                      </a:r>
                      <a:endParaRPr lang="en-AU"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084720532"/>
                  </a:ext>
                </a:extLst>
              </a:tr>
              <a:tr h="2809243">
                <a:tc>
                  <a:txBody>
                    <a:bodyPr/>
                    <a:lstStyle/>
                    <a:p>
                      <a:r>
                        <a:rPr lang="en-US" dirty="0"/>
                        <a:t>Key knowledge</a:t>
                      </a:r>
                      <a:endParaRPr lang="en-AU" dirty="0"/>
                    </a:p>
                  </a:txBody>
                  <a:tcPr/>
                </a:tc>
                <a:tc>
                  <a:txBody>
                    <a:bodyPr/>
                    <a:lstStyle/>
                    <a:p>
                      <a:pPr marL="285750" lvl="0" indent="-285750">
                        <a:buFont typeface="Arial" panose="020B0604020202020204" pitchFamily="34" charset="0"/>
                        <a:buChar char="•"/>
                      </a:pPr>
                      <a:r>
                        <a:rPr lang="en-AU" sz="1600" kern="1200" dirty="0">
                          <a:solidFill>
                            <a:schemeClr val="dk1"/>
                          </a:solidFill>
                          <a:effectLst/>
                          <a:latin typeface="+mn-lt"/>
                          <a:ea typeface="+mn-ea"/>
                          <a:cs typeface="+mn-cs"/>
                        </a:rPr>
                        <a:t>the use of the </a:t>
                      </a:r>
                      <a:r>
                        <a:rPr lang="en-AU" sz="1600" b="1" kern="1200" dirty="0">
                          <a:solidFill>
                            <a:schemeClr val="accent6"/>
                          </a:solidFill>
                          <a:effectLst/>
                          <a:latin typeface="+mn-lt"/>
                          <a:ea typeface="+mn-ea"/>
                          <a:cs typeface="+mn-cs"/>
                        </a:rPr>
                        <a:t>Creative Practice to develop and make visual responses that communicate personal ideas related to social and cultural contexts</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collaboration</a:t>
                      </a:r>
                      <a:r>
                        <a:rPr lang="en-AU" sz="1600" kern="1200" dirty="0">
                          <a:solidFill>
                            <a:schemeClr val="dk1"/>
                          </a:solidFill>
                          <a:effectLst/>
                          <a:latin typeface="+mn-lt"/>
                          <a:ea typeface="+mn-ea"/>
                          <a:cs typeface="+mn-cs"/>
                        </a:rPr>
                        <a:t> using the Creative Practice</a:t>
                      </a:r>
                    </a:p>
                    <a:p>
                      <a:pPr marL="285750" lvl="0" indent="-285750">
                        <a:buFont typeface="Arial" panose="020B0604020202020204" pitchFamily="34" charset="0"/>
                        <a:buChar char="•"/>
                      </a:pPr>
                      <a:r>
                        <a:rPr lang="en-AU" sz="1600" kern="1200" dirty="0">
                          <a:solidFill>
                            <a:schemeClr val="dk1"/>
                          </a:solidFill>
                          <a:effectLst/>
                          <a:latin typeface="+mn-lt"/>
                          <a:ea typeface="+mn-ea"/>
                          <a:cs typeface="+mn-cs"/>
                        </a:rPr>
                        <a:t>the use of the </a:t>
                      </a:r>
                      <a:r>
                        <a:rPr lang="en-AU" sz="1600" b="1" kern="1200" dirty="0">
                          <a:solidFill>
                            <a:schemeClr val="accent6"/>
                          </a:solidFill>
                          <a:effectLst/>
                          <a:latin typeface="+mn-lt"/>
                          <a:ea typeface="+mn-ea"/>
                          <a:cs typeface="+mn-cs"/>
                        </a:rPr>
                        <a:t>Cultural Lens, </a:t>
                      </a:r>
                      <a:r>
                        <a:rPr lang="en-AU" sz="1600" kern="1200" dirty="0">
                          <a:solidFill>
                            <a:schemeClr val="dk1"/>
                          </a:solidFill>
                          <a:effectLst/>
                          <a:latin typeface="+mn-lt"/>
                          <a:ea typeface="+mn-ea"/>
                          <a:cs typeface="+mn-cs"/>
                        </a:rPr>
                        <a:t>and the other </a:t>
                      </a:r>
                      <a:r>
                        <a:rPr lang="en-AU" sz="1600" b="1" kern="1200" dirty="0">
                          <a:solidFill>
                            <a:schemeClr val="accent6"/>
                          </a:solidFill>
                          <a:effectLst/>
                          <a:latin typeface="+mn-lt"/>
                          <a:ea typeface="+mn-ea"/>
                          <a:cs typeface="+mn-cs"/>
                        </a:rPr>
                        <a:t>Interpretive Lenses as appropriate, to support reflective annotations</a:t>
                      </a:r>
                    </a:p>
                    <a:p>
                      <a:pPr marL="285750" lvl="0" indent="-285750">
                        <a:buFont typeface="Arial" panose="020B0604020202020204" pitchFamily="34" charset="0"/>
                        <a:buChar char="•"/>
                      </a:pPr>
                      <a:r>
                        <a:rPr lang="en-AU" sz="1600" kern="1200" dirty="0">
                          <a:solidFill>
                            <a:schemeClr val="dk1"/>
                          </a:solidFill>
                          <a:effectLst/>
                          <a:latin typeface="+mn-lt"/>
                          <a:ea typeface="+mn-ea"/>
                          <a:cs typeface="+mn-cs"/>
                        </a:rPr>
                        <a:t>methods used to </a:t>
                      </a:r>
                      <a:r>
                        <a:rPr lang="en-AU" sz="1600" b="1" kern="1200" dirty="0">
                          <a:solidFill>
                            <a:schemeClr val="accent6"/>
                          </a:solidFill>
                          <a:effectLst/>
                          <a:latin typeface="+mn-lt"/>
                          <a:ea typeface="+mn-ea"/>
                          <a:cs typeface="+mn-cs"/>
                        </a:rPr>
                        <a:t>document and evaluate </a:t>
                      </a:r>
                      <a:r>
                        <a:rPr lang="en-AU" sz="1600" kern="1200" dirty="0">
                          <a:solidFill>
                            <a:schemeClr val="dk1"/>
                          </a:solidFill>
                          <a:effectLst/>
                          <a:latin typeface="+mn-lt"/>
                          <a:ea typeface="+mn-ea"/>
                          <a:cs typeface="+mn-cs"/>
                        </a:rPr>
                        <a:t>the use of the Creative Practice</a:t>
                      </a:r>
                    </a:p>
                    <a:p>
                      <a:pPr marL="285750" lvl="0" indent="-285750">
                        <a:buFont typeface="Arial" panose="020B0604020202020204" pitchFamily="34" charset="0"/>
                        <a:buChar char="•"/>
                      </a:pPr>
                      <a:r>
                        <a:rPr lang="en-AU" sz="1600" kern="1200" dirty="0">
                          <a:solidFill>
                            <a:schemeClr val="dk1"/>
                          </a:solidFill>
                          <a:effectLst/>
                          <a:latin typeface="+mn-lt"/>
                          <a:ea typeface="+mn-ea"/>
                          <a:cs typeface="+mn-cs"/>
                        </a:rPr>
                        <a:t>ways to </a:t>
                      </a:r>
                      <a:r>
                        <a:rPr lang="en-AU" sz="1600" b="1" kern="1200" dirty="0">
                          <a:solidFill>
                            <a:schemeClr val="accent6"/>
                          </a:solidFill>
                          <a:effectLst/>
                          <a:latin typeface="+mn-lt"/>
                          <a:ea typeface="+mn-ea"/>
                          <a:cs typeface="+mn-cs"/>
                        </a:rPr>
                        <a:t>effectively communicate cultural and social meaning </a:t>
                      </a:r>
                      <a:r>
                        <a:rPr lang="en-AU" sz="1600" kern="1200" dirty="0">
                          <a:solidFill>
                            <a:schemeClr val="dk1"/>
                          </a:solidFill>
                          <a:effectLst/>
                          <a:latin typeface="+mn-lt"/>
                          <a:ea typeface="+mn-ea"/>
                          <a:cs typeface="+mn-cs"/>
                        </a:rPr>
                        <a:t>in artworks</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methods used to critique </a:t>
                      </a:r>
                      <a:r>
                        <a:rPr lang="en-AU" sz="1600" kern="1200" dirty="0">
                          <a:solidFill>
                            <a:schemeClr val="dk1"/>
                          </a:solidFill>
                          <a:effectLst/>
                          <a:latin typeface="+mn-lt"/>
                          <a:ea typeface="+mn-ea"/>
                          <a:cs typeface="+mn-cs"/>
                        </a:rPr>
                        <a:t>the use of the Creative Practice</a:t>
                      </a:r>
                    </a:p>
                    <a:p>
                      <a:pPr marL="285750" lvl="0" indent="-285750">
                        <a:buFont typeface="Arial" panose="020B0604020202020204" pitchFamily="34" charset="0"/>
                        <a:buChar char="•"/>
                      </a:pPr>
                      <a:r>
                        <a:rPr lang="en-AU" sz="1600" kern="1200" dirty="0">
                          <a:solidFill>
                            <a:schemeClr val="dk1"/>
                          </a:solidFill>
                          <a:effectLst/>
                          <a:latin typeface="+mn-lt"/>
                          <a:ea typeface="+mn-ea"/>
                          <a:cs typeface="+mn-cs"/>
                        </a:rPr>
                        <a:t>ways to </a:t>
                      </a:r>
                      <a:r>
                        <a:rPr lang="en-AU" sz="1600" b="1" kern="1200" dirty="0">
                          <a:solidFill>
                            <a:schemeClr val="accent6"/>
                          </a:solidFill>
                          <a:effectLst/>
                          <a:latin typeface="+mn-lt"/>
                          <a:ea typeface="+mn-ea"/>
                          <a:cs typeface="+mn-cs"/>
                        </a:rPr>
                        <a:t>reflect on and use feedback from a critique to refine and resolve artworks</a:t>
                      </a:r>
                    </a:p>
                    <a:p>
                      <a:pPr marL="285750" lvl="0" indent="-285750">
                        <a:buFont typeface="Arial" panose="020B0604020202020204" pitchFamily="34" charset="0"/>
                        <a:buChar char="•"/>
                      </a:pPr>
                      <a:r>
                        <a:rPr lang="en-AU" sz="1600" b="1" kern="1200" dirty="0">
                          <a:solidFill>
                            <a:schemeClr val="accent6"/>
                          </a:solidFill>
                          <a:effectLst/>
                          <a:latin typeface="+mn-lt"/>
                          <a:ea typeface="+mn-ea"/>
                          <a:cs typeface="+mn-cs"/>
                        </a:rPr>
                        <a:t>art terminology used in a critique </a:t>
                      </a:r>
                      <a:r>
                        <a:rPr lang="en-AU" sz="1600" kern="1200" dirty="0">
                          <a:solidFill>
                            <a:schemeClr val="dk1"/>
                          </a:solidFill>
                          <a:effectLst/>
                          <a:latin typeface="+mn-lt"/>
                          <a:ea typeface="+mn-ea"/>
                          <a:cs typeface="+mn-cs"/>
                        </a:rPr>
                        <a:t>and in </a:t>
                      </a:r>
                      <a:r>
                        <a:rPr lang="en-AU" sz="1600" b="1" kern="1200" dirty="0">
                          <a:solidFill>
                            <a:schemeClr val="accent6"/>
                          </a:solidFill>
                          <a:effectLst/>
                          <a:latin typeface="+mn-lt"/>
                          <a:ea typeface="+mn-ea"/>
                          <a:cs typeface="+mn-cs"/>
                        </a:rPr>
                        <a:t>documentation of </a:t>
                      </a:r>
                      <a:r>
                        <a:rPr lang="en-AU" sz="1600" kern="1200" dirty="0">
                          <a:solidFill>
                            <a:schemeClr val="dk1"/>
                          </a:solidFill>
                          <a:effectLst/>
                          <a:latin typeface="+mn-lt"/>
                          <a:ea typeface="+mn-ea"/>
                          <a:cs typeface="+mn-cs"/>
                        </a:rPr>
                        <a:t>the use of the Creative Practice</a:t>
                      </a:r>
                    </a:p>
                  </a:txBody>
                  <a:tcPr/>
                </a:tc>
                <a:extLst>
                  <a:ext uri="{0D108BD9-81ED-4DB2-BD59-A6C34878D82A}">
                    <a16:rowId xmlns:a16="http://schemas.microsoft.com/office/drawing/2014/main" val="1577447254"/>
                  </a:ext>
                </a:extLst>
              </a:tr>
            </a:tbl>
          </a:graphicData>
        </a:graphic>
      </p:graphicFrame>
      <p:sp>
        <p:nvSpPr>
          <p:cNvPr id="3" name="TextBox 2">
            <a:extLst>
              <a:ext uri="{FF2B5EF4-FFF2-40B4-BE49-F238E27FC236}">
                <a16:creationId xmlns:a16="http://schemas.microsoft.com/office/drawing/2014/main" id="{02D9DF14-0FF1-49AB-836D-F3C38EE81635}"/>
              </a:ext>
            </a:extLst>
          </p:cNvPr>
          <p:cNvSpPr txBox="1"/>
          <p:nvPr/>
        </p:nvSpPr>
        <p:spPr>
          <a:xfrm>
            <a:off x="171831" y="42178"/>
            <a:ext cx="8424936"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55174392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D35EB18-443E-4B31-8264-0E497524C780}"/>
              </a:ext>
            </a:extLst>
          </p:cNvPr>
          <p:cNvGraphicFramePr>
            <a:graphicFrameLocks/>
          </p:cNvGraphicFramePr>
          <p:nvPr>
            <p:extLst>
              <p:ext uri="{D42A27DB-BD31-4B8C-83A1-F6EECF244321}">
                <p14:modId xmlns:p14="http://schemas.microsoft.com/office/powerpoint/2010/main" val="2405964800"/>
              </p:ext>
            </p:extLst>
          </p:nvPr>
        </p:nvGraphicFramePr>
        <p:xfrm>
          <a:off x="161305" y="875956"/>
          <a:ext cx="8821390" cy="3391588"/>
        </p:xfrm>
        <a:graphic>
          <a:graphicData uri="http://schemas.openxmlformats.org/drawingml/2006/table">
            <a:tbl>
              <a:tblPr firstRow="1" bandRow="1">
                <a:tableStyleId>{21E4AEA4-8DFA-4A89-87EB-49C32662AFE0}</a:tableStyleId>
              </a:tblPr>
              <a:tblGrid>
                <a:gridCol w="2150882">
                  <a:extLst>
                    <a:ext uri="{9D8B030D-6E8A-4147-A177-3AD203B41FA5}">
                      <a16:colId xmlns:a16="http://schemas.microsoft.com/office/drawing/2014/main" val="2422161473"/>
                    </a:ext>
                  </a:extLst>
                </a:gridCol>
                <a:gridCol w="6670508">
                  <a:extLst>
                    <a:ext uri="{9D8B030D-6E8A-4147-A177-3AD203B41FA5}">
                      <a16:colId xmlns:a16="http://schemas.microsoft.com/office/drawing/2014/main" val="2017662329"/>
                    </a:ext>
                  </a:extLst>
                </a:gridCol>
              </a:tblGrid>
              <a:tr h="374068">
                <a:tc gridSpan="2">
                  <a:txBody>
                    <a:bodyPr/>
                    <a:lstStyle/>
                    <a:p>
                      <a:r>
                        <a:rPr lang="en-AU" dirty="0"/>
                        <a:t>Area of Study 3: Documentation of collaboration using the Creative Practice</a:t>
                      </a:r>
                    </a:p>
                  </a:txBody>
                  <a:tcPr/>
                </a:tc>
                <a:tc hMerge="1">
                  <a:txBody>
                    <a:bodyPr/>
                    <a:lstStyle/>
                    <a:p>
                      <a:r>
                        <a:rPr lang="en-AU" dirty="0"/>
                        <a:t>Unit 1</a:t>
                      </a:r>
                      <a:r>
                        <a:rPr lang="en-GB" sz="1800" b="1" kern="1200" dirty="0">
                          <a:solidFill>
                            <a:schemeClr val="lt1"/>
                          </a:solidFill>
                          <a:effectLst/>
                          <a:latin typeface="+mn-lt"/>
                          <a:ea typeface="+mn-ea"/>
                          <a:cs typeface="+mn-cs"/>
                        </a:rPr>
                        <a:t>:</a:t>
                      </a:r>
                      <a:endParaRPr lang="en-AU" dirty="0"/>
                    </a:p>
                  </a:txBody>
                  <a:tcP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084720532"/>
                  </a:ext>
                </a:extLst>
              </a:tr>
              <a:tr h="2938300">
                <a:tc>
                  <a:txBody>
                    <a:bodyPr/>
                    <a:lstStyle/>
                    <a:p>
                      <a:r>
                        <a:rPr lang="en-US" dirty="0"/>
                        <a:t>Key skills</a:t>
                      </a:r>
                      <a:endParaRPr lang="en-AU" dirty="0"/>
                    </a:p>
                  </a:txBody>
                  <a:tcPr/>
                </a:tc>
                <a:tc>
                  <a:txBody>
                    <a:bodyPr/>
                    <a:lstStyle/>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critically reflec</a:t>
                      </a:r>
                      <a:r>
                        <a:rPr lang="en-AU" sz="1200" kern="1200" dirty="0">
                          <a:solidFill>
                            <a:schemeClr val="dk1"/>
                          </a:solidFill>
                          <a:effectLst/>
                          <a:latin typeface="+mn-lt"/>
                          <a:ea typeface="+mn-ea"/>
                          <a:cs typeface="+mn-cs"/>
                        </a:rPr>
                        <a:t>t on the use of the Creative Practice to develop and make visual responses that communicate personal ideas related to social and cultural contexts</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identify, document and reflect </a:t>
                      </a:r>
                      <a:r>
                        <a:rPr lang="en-AU" sz="1200" kern="1200" dirty="0">
                          <a:solidFill>
                            <a:schemeClr val="dk1"/>
                          </a:solidFill>
                          <a:effectLst/>
                          <a:latin typeface="+mn-lt"/>
                          <a:ea typeface="+mn-ea"/>
                          <a:cs typeface="+mn-cs"/>
                        </a:rPr>
                        <a:t>on collaboration using the Creative Practice</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apply the Cultural Lens, </a:t>
                      </a:r>
                      <a:r>
                        <a:rPr lang="en-AU" sz="1200" kern="1200" dirty="0">
                          <a:solidFill>
                            <a:schemeClr val="dk1"/>
                          </a:solidFill>
                          <a:effectLst/>
                          <a:latin typeface="+mn-lt"/>
                          <a:ea typeface="+mn-ea"/>
                          <a:cs typeface="+mn-cs"/>
                        </a:rPr>
                        <a:t>and the </a:t>
                      </a:r>
                      <a:r>
                        <a:rPr lang="en-AU" sz="1200" b="1" kern="1200" dirty="0">
                          <a:solidFill>
                            <a:schemeClr val="accent6"/>
                          </a:solidFill>
                          <a:effectLst/>
                          <a:latin typeface="+mn-lt"/>
                          <a:ea typeface="+mn-ea"/>
                          <a:cs typeface="+mn-cs"/>
                        </a:rPr>
                        <a:t>other Interpretive Lenses as appropriate</a:t>
                      </a:r>
                      <a:r>
                        <a:rPr lang="en-AU" sz="1200" kern="1200" dirty="0">
                          <a:solidFill>
                            <a:schemeClr val="dk1"/>
                          </a:solidFill>
                          <a:effectLst/>
                          <a:latin typeface="+mn-lt"/>
                          <a:ea typeface="+mn-ea"/>
                          <a:cs typeface="+mn-cs"/>
                        </a:rPr>
                        <a:t>, to </a:t>
                      </a:r>
                      <a:r>
                        <a:rPr lang="en-AU" sz="1200" b="1" kern="1200" dirty="0">
                          <a:solidFill>
                            <a:schemeClr val="accent6"/>
                          </a:solidFill>
                          <a:effectLst/>
                          <a:latin typeface="+mn-lt"/>
                          <a:ea typeface="+mn-ea"/>
                          <a:cs typeface="+mn-cs"/>
                        </a:rPr>
                        <a:t>support reflective annotations</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evaluate </a:t>
                      </a:r>
                      <a:r>
                        <a:rPr lang="en-AU" sz="1200" kern="1200" dirty="0">
                          <a:solidFill>
                            <a:schemeClr val="dk1"/>
                          </a:solidFill>
                          <a:effectLst/>
                          <a:latin typeface="+mn-lt"/>
                          <a:ea typeface="+mn-ea"/>
                          <a:cs typeface="+mn-cs"/>
                        </a:rPr>
                        <a:t>the use of the Creative Practice using visual and written documentation</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explore ideas </a:t>
                      </a:r>
                      <a:r>
                        <a:rPr lang="en-AU" sz="1200" kern="1200" dirty="0">
                          <a:solidFill>
                            <a:schemeClr val="dk1"/>
                          </a:solidFill>
                          <a:effectLst/>
                          <a:latin typeface="+mn-lt"/>
                          <a:ea typeface="+mn-ea"/>
                          <a:cs typeface="+mn-cs"/>
                        </a:rPr>
                        <a:t>related to social and cultural contexts through the use of the Creative Practice</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document and evaluate </a:t>
                      </a:r>
                      <a:r>
                        <a:rPr lang="en-AU" sz="1200" kern="1200" dirty="0">
                          <a:solidFill>
                            <a:schemeClr val="dk1"/>
                          </a:solidFill>
                          <a:effectLst/>
                          <a:latin typeface="+mn-lt"/>
                          <a:ea typeface="+mn-ea"/>
                          <a:cs typeface="+mn-cs"/>
                        </a:rPr>
                        <a:t>the use of the Creative Practice to </a:t>
                      </a:r>
                      <a:r>
                        <a:rPr lang="en-AU" sz="1200" b="1" kern="1200" dirty="0">
                          <a:solidFill>
                            <a:schemeClr val="accent6"/>
                          </a:solidFill>
                          <a:effectLst/>
                          <a:latin typeface="+mn-lt"/>
                          <a:ea typeface="+mn-ea"/>
                          <a:cs typeface="+mn-cs"/>
                        </a:rPr>
                        <a:t>develop and make </a:t>
                      </a:r>
                      <a:r>
                        <a:rPr lang="en-AU" sz="1200" kern="1200" dirty="0">
                          <a:solidFill>
                            <a:schemeClr val="dk1"/>
                          </a:solidFill>
                          <a:effectLst/>
                          <a:latin typeface="+mn-lt"/>
                          <a:ea typeface="+mn-ea"/>
                          <a:cs typeface="+mn-cs"/>
                        </a:rPr>
                        <a:t>visual responses</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document and evaluate </a:t>
                      </a:r>
                      <a:r>
                        <a:rPr lang="en-AU" sz="1200" kern="1200" dirty="0">
                          <a:solidFill>
                            <a:schemeClr val="dk1"/>
                          </a:solidFill>
                          <a:effectLst/>
                          <a:latin typeface="+mn-lt"/>
                          <a:ea typeface="+mn-ea"/>
                          <a:cs typeface="+mn-cs"/>
                        </a:rPr>
                        <a:t>how visual responses effectively communicate social and cultural meaning </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present a critique </a:t>
                      </a:r>
                      <a:r>
                        <a:rPr lang="en-AU" sz="1200" kern="1200" dirty="0">
                          <a:solidFill>
                            <a:schemeClr val="dk1"/>
                          </a:solidFill>
                          <a:effectLst/>
                          <a:latin typeface="+mn-lt"/>
                          <a:ea typeface="+mn-ea"/>
                          <a:cs typeface="+mn-cs"/>
                        </a:rPr>
                        <a:t>of the use of the Creative Practice</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reflect on and use feedback </a:t>
                      </a:r>
                      <a:r>
                        <a:rPr lang="en-AU" sz="1200" kern="1200" dirty="0">
                          <a:solidFill>
                            <a:schemeClr val="dk1"/>
                          </a:solidFill>
                          <a:effectLst/>
                          <a:latin typeface="+mn-lt"/>
                          <a:ea typeface="+mn-ea"/>
                          <a:cs typeface="+mn-cs"/>
                        </a:rPr>
                        <a:t>from a critique to resolve artworks</a:t>
                      </a:r>
                    </a:p>
                    <a:p>
                      <a:pPr marL="285750" lvl="0" indent="-285750">
                        <a:buFont typeface="Arial" panose="020B0604020202020204" pitchFamily="34" charset="0"/>
                        <a:buChar char="•"/>
                      </a:pPr>
                      <a:r>
                        <a:rPr lang="en-AU" sz="1200" b="1" kern="1200" dirty="0">
                          <a:solidFill>
                            <a:schemeClr val="accent6"/>
                          </a:solidFill>
                          <a:effectLst/>
                          <a:latin typeface="+mn-lt"/>
                          <a:ea typeface="+mn-ea"/>
                          <a:cs typeface="+mn-cs"/>
                        </a:rPr>
                        <a:t>use art terminology to document, annotate and present </a:t>
                      </a:r>
                      <a:r>
                        <a:rPr lang="en-AU" sz="1200" kern="1200" dirty="0">
                          <a:solidFill>
                            <a:schemeClr val="dk1"/>
                          </a:solidFill>
                          <a:effectLst/>
                          <a:latin typeface="+mn-lt"/>
                          <a:ea typeface="+mn-ea"/>
                          <a:cs typeface="+mn-cs"/>
                        </a:rPr>
                        <a:t>a critique of the use of the Creative Practice</a:t>
                      </a:r>
                    </a:p>
                  </a:txBody>
                  <a:tcPr/>
                </a:tc>
                <a:extLst>
                  <a:ext uri="{0D108BD9-81ED-4DB2-BD59-A6C34878D82A}">
                    <a16:rowId xmlns:a16="http://schemas.microsoft.com/office/drawing/2014/main" val="1577447254"/>
                  </a:ext>
                </a:extLst>
              </a:tr>
            </a:tbl>
          </a:graphicData>
        </a:graphic>
      </p:graphicFrame>
      <p:sp>
        <p:nvSpPr>
          <p:cNvPr id="3" name="TextBox 2">
            <a:extLst>
              <a:ext uri="{FF2B5EF4-FFF2-40B4-BE49-F238E27FC236}">
                <a16:creationId xmlns:a16="http://schemas.microsoft.com/office/drawing/2014/main" id="{C3677A93-1414-4614-A9D5-4B34166B5912}"/>
              </a:ext>
            </a:extLst>
          </p:cNvPr>
          <p:cNvSpPr txBox="1"/>
          <p:nvPr/>
        </p:nvSpPr>
        <p:spPr>
          <a:xfrm>
            <a:off x="213304" y="226497"/>
            <a:ext cx="8424936" cy="369332"/>
          </a:xfrm>
          <a:prstGeom prst="rect">
            <a:avLst/>
          </a:prstGeom>
          <a:noFill/>
        </p:spPr>
        <p:txBody>
          <a:bodyPr wrap="square">
            <a:spAutoFit/>
          </a:bodyPr>
          <a:lstStyle/>
          <a:p>
            <a:r>
              <a:rPr lang="en-US" sz="1800" b="1" dirty="0">
                <a:solidFill>
                  <a:schemeClr val="accent6"/>
                </a:solidFill>
                <a:latin typeface="+mn-lt"/>
              </a:rPr>
              <a:t>VCE Art Creative Practice – Unit 2</a:t>
            </a:r>
            <a:endParaRPr lang="en-AU" sz="1800" b="1" dirty="0">
              <a:solidFill>
                <a:schemeClr val="accent6"/>
              </a:solidFill>
              <a:latin typeface="+mn-lt"/>
            </a:endParaRPr>
          </a:p>
        </p:txBody>
      </p:sp>
    </p:spTree>
    <p:extLst>
      <p:ext uri="{BB962C8B-B14F-4D97-AF65-F5344CB8AC3E}">
        <p14:creationId xmlns:p14="http://schemas.microsoft.com/office/powerpoint/2010/main" val="349882562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036EC-AB49-49A4-B7EC-AC37F773232B}"/>
              </a:ext>
            </a:extLst>
          </p:cNvPr>
          <p:cNvSpPr>
            <a:spLocks noGrp="1"/>
          </p:cNvSpPr>
          <p:nvPr>
            <p:ph type="title"/>
          </p:nvPr>
        </p:nvSpPr>
        <p:spPr>
          <a:xfrm>
            <a:off x="241549" y="369646"/>
            <a:ext cx="8712968" cy="929258"/>
          </a:xfrm>
        </p:spPr>
        <p:txBody>
          <a:bodyPr/>
          <a:lstStyle/>
          <a:p>
            <a:r>
              <a:rPr lang="en-AU" sz="2800" dirty="0"/>
              <a:t>Inquiry</a:t>
            </a:r>
            <a:r>
              <a:rPr lang="en-AU" dirty="0"/>
              <a:t> </a:t>
            </a:r>
            <a:r>
              <a:rPr lang="en-AU" sz="2800" dirty="0"/>
              <a:t>learning activities</a:t>
            </a:r>
          </a:p>
        </p:txBody>
      </p:sp>
      <p:graphicFrame>
        <p:nvGraphicFramePr>
          <p:cNvPr id="4" name="Content Placeholder 3">
            <a:extLst>
              <a:ext uri="{FF2B5EF4-FFF2-40B4-BE49-F238E27FC236}">
                <a16:creationId xmlns:a16="http://schemas.microsoft.com/office/drawing/2014/main" id="{793C8CF4-9AE1-4C02-882D-F1C77FB82F83}"/>
              </a:ext>
            </a:extLst>
          </p:cNvPr>
          <p:cNvGraphicFramePr>
            <a:graphicFrameLocks noGrp="1"/>
          </p:cNvGraphicFramePr>
          <p:nvPr>
            <p:ph idx="1"/>
            <p:extLst>
              <p:ext uri="{D42A27DB-BD31-4B8C-83A1-F6EECF244321}">
                <p14:modId xmlns:p14="http://schemas.microsoft.com/office/powerpoint/2010/main" val="232145301"/>
              </p:ext>
            </p:extLst>
          </p:nvPr>
        </p:nvGraphicFramePr>
        <p:xfrm>
          <a:off x="215516" y="1275606"/>
          <a:ext cx="8604956" cy="3230880"/>
        </p:xfrm>
        <a:graphic>
          <a:graphicData uri="http://schemas.openxmlformats.org/drawingml/2006/table">
            <a:tbl>
              <a:tblPr firstRow="1" firstCol="1" bandRow="1">
                <a:tableStyleId>{5C22544A-7EE6-4342-B048-85BDC9FD1C3A}</a:tableStyleId>
              </a:tblPr>
              <a:tblGrid>
                <a:gridCol w="8604956">
                  <a:extLst>
                    <a:ext uri="{9D8B030D-6E8A-4147-A177-3AD203B41FA5}">
                      <a16:colId xmlns:a16="http://schemas.microsoft.com/office/drawing/2014/main" val="1420017857"/>
                    </a:ext>
                  </a:extLst>
                </a:gridCol>
              </a:tblGrid>
              <a:tr h="3164917">
                <a:tc>
                  <a:txBody>
                    <a:bodyPr/>
                    <a:lstStyle/>
                    <a:p>
                      <a:pPr marL="342900" lvl="0" indent="-342900" hangingPunct="0">
                        <a:lnSpc>
                          <a:spcPct val="100000"/>
                        </a:lnSpc>
                        <a:spcBef>
                          <a:spcPts val="600"/>
                        </a:spcBef>
                        <a:spcAft>
                          <a:spcPts val="600"/>
                        </a:spcAft>
                        <a:buFont typeface="Symbol" panose="05050102010706020507" pitchFamily="18" charset="2"/>
                        <a:buChar char=""/>
                        <a:tabLst>
                          <a:tab pos="107950" algn="l"/>
                        </a:tabLst>
                      </a:pPr>
                      <a:r>
                        <a:rPr lang="en-GB" sz="1400" b="0" dirty="0">
                          <a:solidFill>
                            <a:schemeClr val="tx1"/>
                          </a:solidFill>
                          <a:effectLst/>
                        </a:rPr>
                        <a:t>The inquiry for Area of Study 3 should expand from the research the students conduct in Area of Study 2. The students link the documentation of their practice to their research of artists, focusing on how artists document, evaluate, reflect upon and critique their practice. </a:t>
                      </a:r>
                      <a:endParaRPr lang="en-AU" sz="1400" b="0" dirty="0">
                        <a:solidFill>
                          <a:schemeClr val="tx1"/>
                        </a:solidFill>
                        <a:effectLst/>
                      </a:endParaRPr>
                    </a:p>
                    <a:p>
                      <a:pPr marL="342900" lvl="0" indent="-342900" hangingPunct="0">
                        <a:lnSpc>
                          <a:spcPct val="100000"/>
                        </a:lnSpc>
                        <a:spcBef>
                          <a:spcPts val="600"/>
                        </a:spcBef>
                        <a:spcAft>
                          <a:spcPts val="600"/>
                        </a:spcAft>
                        <a:buFont typeface="Symbol" panose="05050102010706020507" pitchFamily="18" charset="2"/>
                        <a:buChar char=""/>
                        <a:tabLst>
                          <a:tab pos="107950" algn="l"/>
                        </a:tabLst>
                      </a:pPr>
                      <a:r>
                        <a:rPr lang="en-GB" sz="1400" b="0" dirty="0">
                          <a:solidFill>
                            <a:schemeClr val="tx1"/>
                          </a:solidFill>
                          <a:effectLst/>
                        </a:rPr>
                        <a:t>Students consider the similarities between their own practice and the artists and artworks that they have used for inspiration. Students could use the relationship of the artist, artwork, viewer and context as a starting point for their documentation. They could document these relationships and link it to their use of the collaborative practice. </a:t>
                      </a:r>
                      <a:endParaRPr lang="en-AU" sz="1400" b="0" dirty="0">
                        <a:solidFill>
                          <a:schemeClr val="tx1"/>
                        </a:solidFill>
                        <a:effectLst/>
                      </a:endParaRPr>
                    </a:p>
                    <a:p>
                      <a:pPr marL="342900" lvl="0" indent="-342900" hangingPunct="0">
                        <a:lnSpc>
                          <a:spcPct val="100000"/>
                        </a:lnSpc>
                        <a:spcBef>
                          <a:spcPts val="600"/>
                        </a:spcBef>
                        <a:spcAft>
                          <a:spcPts val="600"/>
                        </a:spcAft>
                        <a:buFont typeface="Symbol" panose="05050102010706020507" pitchFamily="18" charset="2"/>
                        <a:buChar char=""/>
                        <a:tabLst>
                          <a:tab pos="107950" algn="l"/>
                        </a:tabLst>
                      </a:pPr>
                      <a:r>
                        <a:rPr lang="en-GB" sz="1400" b="0" dirty="0">
                          <a:solidFill>
                            <a:schemeClr val="tx1"/>
                          </a:solidFill>
                          <a:effectLst/>
                        </a:rPr>
                        <a:t>Students can unpack the components of the Creative Practice and reflect upon and evaluate on how they used these processes in their practice. They should consider how the Creative Practice was used in collaborative artmaking. </a:t>
                      </a:r>
                      <a:endParaRPr lang="en-AU" sz="1400" b="0" dirty="0">
                        <a:solidFill>
                          <a:schemeClr val="tx1"/>
                        </a:solidFill>
                        <a:effectLst/>
                      </a:endParaRPr>
                    </a:p>
                    <a:p>
                      <a:pPr marL="342900" lvl="0" indent="-342900" hangingPunct="0">
                        <a:lnSpc>
                          <a:spcPct val="100000"/>
                        </a:lnSpc>
                        <a:spcBef>
                          <a:spcPts val="600"/>
                        </a:spcBef>
                        <a:spcAft>
                          <a:spcPts val="600"/>
                        </a:spcAft>
                        <a:buFont typeface="Symbol" panose="05050102010706020507" pitchFamily="18" charset="2"/>
                        <a:buChar char=""/>
                        <a:tabLst>
                          <a:tab pos="107950" algn="l"/>
                        </a:tabLst>
                      </a:pPr>
                      <a:r>
                        <a:rPr lang="en-GB" sz="1400" b="0" dirty="0">
                          <a:solidFill>
                            <a:schemeClr val="tx1"/>
                          </a:solidFill>
                          <a:effectLst/>
                        </a:rPr>
                        <a:t>Students can read through the questions of the Cultural, Structural and Personal lenses to determine their process of annotation. They unpack how to annotate their art practice in contrast to documentation. </a:t>
                      </a:r>
                      <a:endParaRPr lang="en-AU" sz="1100" dirty="0">
                        <a:effectLst/>
                        <a:latin typeface="Arial Narrow" panose="020B0606020202030204" pitchFamily="34" charset="0"/>
                        <a:ea typeface="Times New Roman" panose="02020603050405020304" pitchFamily="18" charset="0"/>
                        <a:cs typeface="Arial" panose="020B0604020202020204" pitchFamily="34" charset="0"/>
                      </a:endParaRPr>
                    </a:p>
                  </a:txBody>
                  <a:tcPr marL="68580" marR="68580" marT="0" marB="0">
                    <a:noFill/>
                  </a:tcPr>
                </a:tc>
                <a:extLst>
                  <a:ext uri="{0D108BD9-81ED-4DB2-BD59-A6C34878D82A}">
                    <a16:rowId xmlns:a16="http://schemas.microsoft.com/office/drawing/2014/main" val="2478148030"/>
                  </a:ext>
                </a:extLst>
              </a:tr>
            </a:tbl>
          </a:graphicData>
        </a:graphic>
      </p:graphicFrame>
      <p:sp>
        <p:nvSpPr>
          <p:cNvPr id="5" name="TextBox 4">
            <a:extLst>
              <a:ext uri="{FF2B5EF4-FFF2-40B4-BE49-F238E27FC236}">
                <a16:creationId xmlns:a16="http://schemas.microsoft.com/office/drawing/2014/main" id="{2CBC9979-3248-4317-AEED-29031E5A9164}"/>
              </a:ext>
            </a:extLst>
          </p:cNvPr>
          <p:cNvSpPr txBox="1"/>
          <p:nvPr/>
        </p:nvSpPr>
        <p:spPr>
          <a:xfrm>
            <a:off x="215516" y="282928"/>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3</a:t>
            </a:r>
            <a:endParaRPr lang="en-AU" sz="1800" b="1" dirty="0">
              <a:solidFill>
                <a:schemeClr val="accent6"/>
              </a:solidFill>
              <a:latin typeface="+mn-lt"/>
            </a:endParaRPr>
          </a:p>
        </p:txBody>
      </p:sp>
    </p:spTree>
    <p:extLst>
      <p:ext uri="{BB962C8B-B14F-4D97-AF65-F5344CB8AC3E}">
        <p14:creationId xmlns:p14="http://schemas.microsoft.com/office/powerpoint/2010/main" val="47906350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02B3B-3A36-49FA-90B5-3BF46756B87B}"/>
              </a:ext>
            </a:extLst>
          </p:cNvPr>
          <p:cNvSpPr>
            <a:spLocks noGrp="1"/>
          </p:cNvSpPr>
          <p:nvPr>
            <p:ph type="title"/>
          </p:nvPr>
        </p:nvSpPr>
        <p:spPr>
          <a:xfrm>
            <a:off x="173857" y="339502"/>
            <a:ext cx="8712968" cy="857250"/>
          </a:xfrm>
        </p:spPr>
        <p:txBody>
          <a:bodyPr/>
          <a:lstStyle/>
          <a:p>
            <a:r>
              <a:rPr lang="en-AU" dirty="0"/>
              <a:t>Teaching and Learning Ideas </a:t>
            </a:r>
          </a:p>
        </p:txBody>
      </p:sp>
      <p:sp>
        <p:nvSpPr>
          <p:cNvPr id="3" name="Content Placeholder 2">
            <a:extLst>
              <a:ext uri="{FF2B5EF4-FFF2-40B4-BE49-F238E27FC236}">
                <a16:creationId xmlns:a16="http://schemas.microsoft.com/office/drawing/2014/main" id="{19E8ABEB-ABA1-4D54-A0E5-22292493CBF4}"/>
              </a:ext>
            </a:extLst>
          </p:cNvPr>
          <p:cNvSpPr>
            <a:spLocks noGrp="1"/>
          </p:cNvSpPr>
          <p:nvPr>
            <p:ph idx="1"/>
          </p:nvPr>
        </p:nvSpPr>
        <p:spPr>
          <a:xfrm>
            <a:off x="184230" y="1059582"/>
            <a:ext cx="8712968" cy="3031182"/>
          </a:xfrm>
        </p:spPr>
        <p:txBody>
          <a:bodyPr/>
          <a:lstStyle/>
          <a:p>
            <a:pPr lvl="0" hangingPunct="0"/>
            <a:r>
              <a:rPr lang="en-GB" sz="1800" b="0" kern="1200" dirty="0">
                <a:solidFill>
                  <a:schemeClr val="tx1"/>
                </a:solidFill>
                <a:effectLst/>
                <a:latin typeface="Arial" panose="020B0604020202020204" pitchFamily="34" charset="0"/>
                <a:cs typeface="Arial" panose="020B0604020202020204" pitchFamily="34" charset="0"/>
              </a:rPr>
              <a:t>Students do an art exchange and document in journal form the progress and outcome of the exchange.</a:t>
            </a:r>
            <a:endParaRPr lang="en-AU" sz="1800" b="0" kern="1200" dirty="0">
              <a:solidFill>
                <a:schemeClr val="tx1"/>
              </a:solidFill>
              <a:effectLst/>
              <a:latin typeface="Arial" panose="020B0604020202020204" pitchFamily="34" charset="0"/>
              <a:cs typeface="Arial" panose="020B0604020202020204" pitchFamily="34" charset="0"/>
            </a:endParaRPr>
          </a:p>
          <a:p>
            <a:pPr lvl="0" hangingPunct="0"/>
            <a:r>
              <a:rPr lang="en-GB" sz="1800" b="0" kern="1200" dirty="0">
                <a:solidFill>
                  <a:schemeClr val="tx1"/>
                </a:solidFill>
                <a:effectLst/>
                <a:latin typeface="Arial" panose="020B0604020202020204" pitchFamily="34" charset="0"/>
                <a:cs typeface="Arial" panose="020B0604020202020204" pitchFamily="34" charset="0"/>
              </a:rPr>
              <a:t>Critique a collaboration to the teacher that critically reflects on the body of experimental work to this point. Use the feedback from the critique to refine and resolve one finished work.</a:t>
            </a:r>
            <a:endParaRPr lang="en-AU" sz="1800" b="0" kern="1200" dirty="0">
              <a:solidFill>
                <a:schemeClr val="tx1"/>
              </a:solidFill>
              <a:effectLst/>
              <a:latin typeface="Arial" panose="020B0604020202020204" pitchFamily="34" charset="0"/>
              <a:cs typeface="Arial" panose="020B0604020202020204" pitchFamily="34" charset="0"/>
            </a:endParaRPr>
          </a:p>
          <a:p>
            <a:pPr lvl="0" hangingPunct="0"/>
            <a:r>
              <a:rPr lang="en-GB" sz="1800" b="0" kern="1200" dirty="0">
                <a:solidFill>
                  <a:schemeClr val="tx1"/>
                </a:solidFill>
                <a:effectLst/>
                <a:latin typeface="Arial" panose="020B0604020202020204" pitchFamily="34" charset="0"/>
                <a:cs typeface="Arial" panose="020B0604020202020204" pitchFamily="34" charset="0"/>
              </a:rPr>
              <a:t>Prepare a critique of the Creative Practice inspired by a print exchange between two artists. </a:t>
            </a:r>
          </a:p>
          <a:p>
            <a:pPr lvl="0" hangingPunct="0"/>
            <a:r>
              <a:rPr lang="en-GB" sz="1800" b="0" kern="1200" dirty="0">
                <a:solidFill>
                  <a:schemeClr val="tx1"/>
                </a:solidFill>
                <a:effectLst/>
                <a:latin typeface="Arial" panose="020B0604020202020204" pitchFamily="34" charset="0"/>
                <a:cs typeface="Arial" panose="020B0604020202020204" pitchFamily="34" charset="0"/>
              </a:rPr>
              <a:t>Present the critique to the class, seeking and engaging with feedback to develop ideas for the resolution and presentation of finished artworks.</a:t>
            </a:r>
            <a:endParaRPr lang="en-AU" sz="1800" b="0" kern="1200" dirty="0">
              <a:solidFill>
                <a:schemeClr val="tx1"/>
              </a:solidFill>
              <a:effectLst/>
              <a:latin typeface="Arial" panose="020B0604020202020204" pitchFamily="34" charset="0"/>
              <a:cs typeface="Arial" panose="020B0604020202020204" pitchFamily="34" charset="0"/>
            </a:endParaRPr>
          </a:p>
          <a:p>
            <a:pPr marL="0" indent="0">
              <a:buNone/>
            </a:pPr>
            <a:endParaRPr lang="en-AU" sz="1400" b="0" dirty="0"/>
          </a:p>
        </p:txBody>
      </p:sp>
      <p:sp>
        <p:nvSpPr>
          <p:cNvPr id="4" name="TextBox 3">
            <a:extLst>
              <a:ext uri="{FF2B5EF4-FFF2-40B4-BE49-F238E27FC236}">
                <a16:creationId xmlns:a16="http://schemas.microsoft.com/office/drawing/2014/main" id="{3F2C9DAA-FC07-4902-B0CC-106A966EAF09}"/>
              </a:ext>
            </a:extLst>
          </p:cNvPr>
          <p:cNvSpPr txBox="1"/>
          <p:nvPr/>
        </p:nvSpPr>
        <p:spPr>
          <a:xfrm>
            <a:off x="226784" y="154836"/>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3</a:t>
            </a:r>
            <a:endParaRPr lang="en-AU" sz="1800" b="1" dirty="0">
              <a:solidFill>
                <a:schemeClr val="accent6"/>
              </a:solidFill>
              <a:latin typeface="+mn-lt"/>
            </a:endParaRPr>
          </a:p>
        </p:txBody>
      </p:sp>
    </p:spTree>
    <p:extLst>
      <p:ext uri="{BB962C8B-B14F-4D97-AF65-F5344CB8AC3E}">
        <p14:creationId xmlns:p14="http://schemas.microsoft.com/office/powerpoint/2010/main" val="288509831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3843C-685A-4343-A472-645E78116946}"/>
              </a:ext>
            </a:extLst>
          </p:cNvPr>
          <p:cNvSpPr>
            <a:spLocks noGrp="1"/>
          </p:cNvSpPr>
          <p:nvPr>
            <p:ph type="title"/>
          </p:nvPr>
        </p:nvSpPr>
        <p:spPr>
          <a:xfrm>
            <a:off x="215516" y="339502"/>
            <a:ext cx="8712968" cy="857250"/>
          </a:xfrm>
        </p:spPr>
        <p:txBody>
          <a:bodyPr/>
          <a:lstStyle/>
          <a:p>
            <a:r>
              <a:rPr lang="en-AU" dirty="0"/>
              <a:t>Detailed learning example</a:t>
            </a:r>
          </a:p>
        </p:txBody>
      </p:sp>
      <p:sp>
        <p:nvSpPr>
          <p:cNvPr id="3" name="TextBox 2">
            <a:extLst>
              <a:ext uri="{FF2B5EF4-FFF2-40B4-BE49-F238E27FC236}">
                <a16:creationId xmlns:a16="http://schemas.microsoft.com/office/drawing/2014/main" id="{8E29B533-C77C-472C-991A-FF90AC041912}"/>
              </a:ext>
            </a:extLst>
          </p:cNvPr>
          <p:cNvSpPr txBox="1"/>
          <p:nvPr/>
        </p:nvSpPr>
        <p:spPr>
          <a:xfrm>
            <a:off x="323528" y="1059582"/>
            <a:ext cx="8604956" cy="4329390"/>
          </a:xfrm>
          <a:prstGeom prst="rect">
            <a:avLst/>
          </a:prstGeom>
          <a:noFill/>
        </p:spPr>
        <p:txBody>
          <a:bodyPr wrap="square" rtlCol="0">
            <a:spAutoFit/>
          </a:bodyPr>
          <a:lstStyle/>
          <a:p>
            <a:pPr>
              <a:spcBef>
                <a:spcPts val="400"/>
              </a:spcBef>
              <a:spcAft>
                <a:spcPts val="400"/>
              </a:spcAft>
            </a:pPr>
            <a:r>
              <a:rPr lang="en-AU" sz="1800" dirty="0">
                <a:solidFill>
                  <a:srgbClr val="000000"/>
                </a:solidFill>
                <a:effectLst/>
                <a:latin typeface="+mn-lt"/>
                <a:ea typeface="Calibri" panose="020F0502020204030204" pitchFamily="34" charset="0"/>
                <a:cs typeface="Segoe UI" panose="020B0502040204020203" pitchFamily="34" charset="0"/>
              </a:rPr>
              <a:t>Present a critique of the Creative Practice inspired by a print exchange between two artists. Use feedback from the critique to refine and a resolve a finished artwork. </a:t>
            </a:r>
          </a:p>
          <a:p>
            <a:pPr>
              <a:spcBef>
                <a:spcPts val="400"/>
              </a:spcBef>
              <a:spcAft>
                <a:spcPts val="400"/>
              </a:spcAft>
            </a:pPr>
            <a:r>
              <a:rPr lang="en-AU" sz="1800" b="1" dirty="0">
                <a:solidFill>
                  <a:schemeClr val="accent6">
                    <a:lumMod val="75000"/>
                  </a:schemeClr>
                </a:solidFill>
                <a:latin typeface="+mn-lt"/>
                <a:ea typeface="Calibri" panose="020F0502020204030204" pitchFamily="34" charset="0"/>
                <a:cs typeface="Segoe UI" panose="020B0502040204020203" pitchFamily="34" charset="0"/>
              </a:rPr>
              <a:t>Preparation</a:t>
            </a:r>
            <a:endParaRPr lang="en-AU" sz="1800" b="1" dirty="0">
              <a:solidFill>
                <a:schemeClr val="accent6">
                  <a:lumMod val="75000"/>
                </a:schemeClr>
              </a:solidFill>
              <a:effectLst/>
              <a:latin typeface="+mn-lt"/>
              <a:ea typeface="Calibri" panose="020F0502020204030204" pitchFamily="34" charset="0"/>
              <a:cs typeface="Arial" panose="020B0604020202020204" pitchFamily="34" charset="0"/>
            </a:endParaRPr>
          </a:p>
          <a:p>
            <a:pPr>
              <a:spcBef>
                <a:spcPts val="400"/>
              </a:spcBef>
              <a:spcAft>
                <a:spcPts val="400"/>
              </a:spcAft>
            </a:pPr>
            <a:r>
              <a:rPr lang="en-AU" sz="1800" dirty="0">
                <a:solidFill>
                  <a:srgbClr val="000000"/>
                </a:solidFill>
                <a:effectLst/>
                <a:latin typeface="+mn-lt"/>
                <a:ea typeface="Times New Roman" panose="02020603050405020304" pitchFamily="18" charset="0"/>
                <a:cs typeface="Segoe UI" panose="020B0502040204020203" pitchFamily="34" charset="0"/>
              </a:rPr>
              <a:t>Progressively document the Creative Practice undertaken during the print exchange project. Use headings:</a:t>
            </a:r>
            <a:endParaRPr lang="en-AU" sz="1800" dirty="0">
              <a:effectLst/>
              <a:latin typeface="+mn-lt"/>
              <a:ea typeface="Times New Roman" panose="02020603050405020304" pitchFamily="18" charset="0"/>
              <a:cs typeface="Arial" panose="020B0604020202020204" pitchFamily="34" charset="0"/>
            </a:endParaRPr>
          </a:p>
          <a:p>
            <a:pPr marL="342900" lvl="0" indent="-342900" fontAlgn="auto" hangingPunct="0">
              <a:spcBef>
                <a:spcPts val="400"/>
              </a:spcBef>
              <a:spcAft>
                <a:spcPts val="400"/>
              </a:spcAft>
              <a:buFont typeface="Symbol" panose="05050102010706020507" pitchFamily="18" charset="2"/>
              <a:buChar char=""/>
              <a:tabLst>
                <a:tab pos="215900" algn="l"/>
                <a:tab pos="457200" algn="l"/>
              </a:tabLst>
            </a:pPr>
            <a:r>
              <a:rPr lang="en-AU" sz="1800" dirty="0">
                <a:solidFill>
                  <a:srgbClr val="000000"/>
                </a:solidFill>
                <a:effectLst/>
                <a:latin typeface="+mn-lt"/>
                <a:ea typeface="Times New Roman" panose="02020603050405020304" pitchFamily="18" charset="0"/>
                <a:cs typeface="Segoe UI" panose="020B0502040204020203" pitchFamily="34" charset="0"/>
              </a:rPr>
              <a:t>Starting Points</a:t>
            </a:r>
            <a:endParaRPr lang="en-AU" sz="1800" dirty="0">
              <a:effectLst/>
              <a:latin typeface="+mn-lt"/>
              <a:ea typeface="Times New Roman" panose="02020603050405020304" pitchFamily="18" charset="0"/>
              <a:cs typeface="Arial" panose="020B0604020202020204" pitchFamily="34" charset="0"/>
            </a:endParaRPr>
          </a:p>
          <a:p>
            <a:pPr marL="342900" lvl="0" indent="-342900" fontAlgn="auto" hangingPunct="0">
              <a:spcBef>
                <a:spcPts val="400"/>
              </a:spcBef>
              <a:spcAft>
                <a:spcPts val="400"/>
              </a:spcAft>
              <a:buFont typeface="Symbol" panose="05050102010706020507" pitchFamily="18" charset="2"/>
              <a:buChar char=""/>
              <a:tabLst>
                <a:tab pos="215900" algn="l"/>
                <a:tab pos="457200" algn="l"/>
              </a:tabLst>
            </a:pPr>
            <a:r>
              <a:rPr lang="en-AU" sz="1800" dirty="0">
                <a:solidFill>
                  <a:srgbClr val="000000"/>
                </a:solidFill>
                <a:effectLst/>
                <a:latin typeface="+mn-lt"/>
                <a:ea typeface="Times New Roman" panose="02020603050405020304" pitchFamily="18" charset="0"/>
                <a:cs typeface="Segoe UI" panose="020B0502040204020203" pitchFamily="34" charset="0"/>
              </a:rPr>
              <a:t>Collaboration</a:t>
            </a:r>
            <a:endParaRPr lang="en-AU" sz="1800" dirty="0">
              <a:effectLst/>
              <a:latin typeface="+mn-lt"/>
              <a:ea typeface="Times New Roman" panose="02020603050405020304" pitchFamily="18" charset="0"/>
              <a:cs typeface="Arial" panose="020B0604020202020204" pitchFamily="34" charset="0"/>
            </a:endParaRPr>
          </a:p>
          <a:p>
            <a:pPr marL="342900" lvl="0" indent="-342900" fontAlgn="auto" hangingPunct="0">
              <a:spcBef>
                <a:spcPts val="400"/>
              </a:spcBef>
              <a:spcAft>
                <a:spcPts val="400"/>
              </a:spcAft>
              <a:buFont typeface="Symbol" panose="05050102010706020507" pitchFamily="18" charset="2"/>
              <a:buChar char=""/>
              <a:tabLst>
                <a:tab pos="215900" algn="l"/>
                <a:tab pos="457200" algn="l"/>
              </a:tabLst>
            </a:pPr>
            <a:r>
              <a:rPr lang="en-AU" sz="1800" dirty="0">
                <a:solidFill>
                  <a:srgbClr val="000000"/>
                </a:solidFill>
                <a:effectLst/>
                <a:latin typeface="+mn-lt"/>
                <a:ea typeface="Times New Roman" panose="02020603050405020304" pitchFamily="18" charset="0"/>
                <a:cs typeface="Segoe UI" panose="020B0502040204020203" pitchFamily="34" charset="0"/>
              </a:rPr>
              <a:t>Exploration</a:t>
            </a:r>
            <a:endParaRPr lang="en-AU" sz="1800" dirty="0">
              <a:effectLst/>
              <a:latin typeface="+mn-lt"/>
              <a:ea typeface="Times New Roman" panose="02020603050405020304" pitchFamily="18" charset="0"/>
              <a:cs typeface="Arial" panose="020B0604020202020204" pitchFamily="34" charset="0"/>
            </a:endParaRPr>
          </a:p>
          <a:p>
            <a:pPr marL="342900" lvl="0" indent="-342900" fontAlgn="auto" hangingPunct="0">
              <a:spcBef>
                <a:spcPts val="400"/>
              </a:spcBef>
              <a:spcAft>
                <a:spcPts val="400"/>
              </a:spcAft>
              <a:buFont typeface="Symbol" panose="05050102010706020507" pitchFamily="18" charset="2"/>
              <a:buChar char=""/>
              <a:tabLst>
                <a:tab pos="215900" algn="l"/>
                <a:tab pos="457200" algn="l"/>
              </a:tabLst>
            </a:pPr>
            <a:r>
              <a:rPr lang="en-AU" sz="1800" dirty="0">
                <a:solidFill>
                  <a:srgbClr val="000000"/>
                </a:solidFill>
                <a:effectLst/>
                <a:latin typeface="+mn-lt"/>
                <a:ea typeface="Times New Roman" panose="02020603050405020304" pitchFamily="18" charset="0"/>
                <a:cs typeface="Segoe UI" panose="020B0502040204020203" pitchFamily="34" charset="0"/>
              </a:rPr>
              <a:t>Experimentation</a:t>
            </a:r>
            <a:endParaRPr lang="en-AU" sz="1800" dirty="0">
              <a:effectLst/>
              <a:latin typeface="+mn-lt"/>
              <a:ea typeface="Times New Roman" panose="02020603050405020304" pitchFamily="18" charset="0"/>
              <a:cs typeface="Arial" panose="020B0604020202020204" pitchFamily="34" charset="0"/>
            </a:endParaRPr>
          </a:p>
          <a:p>
            <a:pPr hangingPunct="0">
              <a:spcBef>
                <a:spcPts val="400"/>
              </a:spcBef>
              <a:spcAft>
                <a:spcPts val="400"/>
              </a:spcAft>
              <a:tabLst>
                <a:tab pos="215900" algn="l"/>
                <a:tab pos="457200" algn="l"/>
              </a:tabLst>
            </a:pPr>
            <a:r>
              <a:rPr lang="en-AU" sz="1800" dirty="0">
                <a:solidFill>
                  <a:srgbClr val="000000"/>
                </a:solidFill>
                <a:effectLst/>
                <a:latin typeface="+mn-lt"/>
                <a:ea typeface="Times New Roman" panose="02020603050405020304" pitchFamily="18" charset="0"/>
                <a:cs typeface="Segoe UI" panose="020B0502040204020203" pitchFamily="34" charset="0"/>
              </a:rPr>
              <a:t> </a:t>
            </a:r>
            <a:endParaRPr lang="en-AU" sz="1800" dirty="0">
              <a:effectLst/>
              <a:latin typeface="+mn-lt"/>
              <a:ea typeface="Times New Roman" panose="02020603050405020304" pitchFamily="18" charset="0"/>
              <a:cs typeface="Arial" panose="020B0604020202020204" pitchFamily="34" charset="0"/>
            </a:endParaRPr>
          </a:p>
          <a:p>
            <a:pPr>
              <a:spcBef>
                <a:spcPts val="400"/>
              </a:spcBef>
              <a:spcAft>
                <a:spcPts val="400"/>
              </a:spcAft>
            </a:pPr>
            <a:endParaRPr lang="en-AU" dirty="0">
              <a:latin typeface="+mn-lt"/>
            </a:endParaRPr>
          </a:p>
        </p:txBody>
      </p:sp>
      <p:sp>
        <p:nvSpPr>
          <p:cNvPr id="4" name="TextBox 3">
            <a:extLst>
              <a:ext uri="{FF2B5EF4-FFF2-40B4-BE49-F238E27FC236}">
                <a16:creationId xmlns:a16="http://schemas.microsoft.com/office/drawing/2014/main" id="{C48849F3-CC57-4A28-858C-F5DF988CA62C}"/>
              </a:ext>
            </a:extLst>
          </p:cNvPr>
          <p:cNvSpPr txBox="1"/>
          <p:nvPr/>
        </p:nvSpPr>
        <p:spPr>
          <a:xfrm>
            <a:off x="221349" y="154836"/>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3</a:t>
            </a:r>
            <a:endParaRPr lang="en-AU" sz="1800" b="1" dirty="0">
              <a:solidFill>
                <a:schemeClr val="accent6"/>
              </a:solidFill>
              <a:latin typeface="+mn-lt"/>
            </a:endParaRPr>
          </a:p>
        </p:txBody>
      </p:sp>
    </p:spTree>
    <p:extLst>
      <p:ext uri="{BB962C8B-B14F-4D97-AF65-F5344CB8AC3E}">
        <p14:creationId xmlns:p14="http://schemas.microsoft.com/office/powerpoint/2010/main" val="254016739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34701-9E47-4E75-AF39-F71BA669B7D7}"/>
              </a:ext>
            </a:extLst>
          </p:cNvPr>
          <p:cNvSpPr>
            <a:spLocks noGrp="1"/>
          </p:cNvSpPr>
          <p:nvPr>
            <p:ph type="title"/>
          </p:nvPr>
        </p:nvSpPr>
        <p:spPr>
          <a:xfrm>
            <a:off x="179512" y="40204"/>
            <a:ext cx="8712968" cy="850186"/>
          </a:xfrm>
        </p:spPr>
        <p:txBody>
          <a:bodyPr/>
          <a:lstStyle/>
          <a:p>
            <a:r>
              <a:rPr lang="en-US" sz="2400" dirty="0"/>
              <a:t>VCE Art Creative Practice</a:t>
            </a:r>
            <a:br>
              <a:rPr lang="en-US" sz="2400" dirty="0"/>
            </a:br>
            <a:r>
              <a:rPr lang="en-US" sz="2400" dirty="0"/>
              <a:t>Study specifications: The Creative Practice</a:t>
            </a:r>
          </a:p>
        </p:txBody>
      </p:sp>
      <p:pic>
        <p:nvPicPr>
          <p:cNvPr id="7" name="Content Placeholder 6" descr="A circular diagram, in the centre of which are the words 'The Creative Practice'. The next layer of the circle is divided into quadrants labelled 'Experimentation and development', 'Research and exploration', 'Reflection and evaluation' and 'Refinement and resolution'. The next layer of the circle reads 'Creative Thinking and Interpretive Lenses'; the outer layer reads 'Making and Responding'.">
            <a:extLst>
              <a:ext uri="{FF2B5EF4-FFF2-40B4-BE49-F238E27FC236}">
                <a16:creationId xmlns:a16="http://schemas.microsoft.com/office/drawing/2014/main" id="{EAE07DD5-C6DF-4EDB-9C23-C89C0CB67B4E}"/>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1520" y="699542"/>
            <a:ext cx="3763484" cy="3744416"/>
          </a:xfrm>
          <a:prstGeom prst="rect">
            <a:avLst/>
          </a:prstGeom>
        </p:spPr>
      </p:pic>
      <p:sp>
        <p:nvSpPr>
          <p:cNvPr id="8" name="TextBox 7">
            <a:extLst>
              <a:ext uri="{FF2B5EF4-FFF2-40B4-BE49-F238E27FC236}">
                <a16:creationId xmlns:a16="http://schemas.microsoft.com/office/drawing/2014/main" id="{E614437B-A75C-45F0-B30E-B938FE84750C}"/>
              </a:ext>
            </a:extLst>
          </p:cNvPr>
          <p:cNvSpPr txBox="1"/>
          <p:nvPr/>
        </p:nvSpPr>
        <p:spPr>
          <a:xfrm>
            <a:off x="4167742" y="987574"/>
            <a:ext cx="4572000"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342900" lvl="0" indent="-342900">
              <a:buFont typeface="Symbol" panose="05050102010706020507" pitchFamily="18" charset="2"/>
              <a:buChar char=""/>
              <a:tabLst>
                <a:tab pos="269875" algn="l"/>
              </a:tabLst>
            </a:pPr>
            <a:r>
              <a:rPr lang="en-AU" sz="2000" kern="1100" dirty="0">
                <a:latin typeface="Arial" panose="020B0604020202020204" pitchFamily="34" charset="0"/>
                <a:ea typeface="Times New Roman" panose="02020603050405020304" pitchFamily="18" charset="0"/>
              </a:rPr>
              <a:t>r</a:t>
            </a:r>
            <a:r>
              <a:rPr lang="en-AU" sz="2000" kern="1100" dirty="0">
                <a:effectLst/>
                <a:latin typeface="Arial" panose="020B0604020202020204" pitchFamily="34" charset="0"/>
                <a:ea typeface="Times New Roman" panose="02020603050405020304" pitchFamily="18" charset="0"/>
              </a:rPr>
              <a:t>esearch and investigation</a:t>
            </a:r>
          </a:p>
          <a:p>
            <a:pPr marL="342900" lvl="0" indent="-342900">
              <a:buFont typeface="Symbol" panose="05050102010706020507" pitchFamily="18" charset="2"/>
              <a:buChar char=""/>
              <a:tabLst>
                <a:tab pos="269875" algn="l"/>
              </a:tabLst>
            </a:pPr>
            <a:r>
              <a:rPr lang="en-AU" sz="2000" kern="1100" dirty="0">
                <a:effectLst/>
                <a:latin typeface="Arial" panose="020B0604020202020204" pitchFamily="34" charset="0"/>
                <a:ea typeface="Times New Roman" panose="02020603050405020304" pitchFamily="18" charset="0"/>
              </a:rPr>
              <a:t>experimentation and development</a:t>
            </a:r>
          </a:p>
          <a:p>
            <a:pPr marL="342900" lvl="0" indent="-342900">
              <a:buFont typeface="Symbol" panose="05050102010706020507" pitchFamily="18" charset="2"/>
              <a:buChar char=""/>
              <a:tabLst>
                <a:tab pos="269875" algn="l"/>
              </a:tabLst>
            </a:pPr>
            <a:r>
              <a:rPr lang="en-AU" sz="2000" kern="1100" dirty="0">
                <a:effectLst/>
                <a:latin typeface="Arial" panose="020B0604020202020204" pitchFamily="34" charset="0"/>
                <a:ea typeface="Times New Roman" panose="02020603050405020304" pitchFamily="18" charset="0"/>
              </a:rPr>
              <a:t>refinement and resolution</a:t>
            </a:r>
          </a:p>
          <a:p>
            <a:pPr marL="342900" lvl="0" indent="-342900">
              <a:spcAft>
                <a:spcPts val="300"/>
              </a:spcAft>
              <a:buFont typeface="Symbol" panose="05050102010706020507" pitchFamily="18" charset="2"/>
              <a:buChar char=""/>
              <a:tabLst>
                <a:tab pos="269875" algn="l"/>
              </a:tabLst>
            </a:pPr>
            <a:r>
              <a:rPr lang="en-AU" sz="2000" kern="1100" dirty="0">
                <a:effectLst/>
                <a:latin typeface="Arial" panose="020B0604020202020204" pitchFamily="34" charset="0"/>
                <a:ea typeface="Times New Roman" panose="02020603050405020304" pitchFamily="18" charset="0"/>
              </a:rPr>
              <a:t>reflection and evaluation.</a:t>
            </a:r>
          </a:p>
        </p:txBody>
      </p:sp>
      <p:sp>
        <p:nvSpPr>
          <p:cNvPr id="10" name="TextBox 9">
            <a:extLst>
              <a:ext uri="{FF2B5EF4-FFF2-40B4-BE49-F238E27FC236}">
                <a16:creationId xmlns:a16="http://schemas.microsoft.com/office/drawing/2014/main" id="{5DF05B0F-8B1F-46B8-A4D0-D3B6192BB14F}"/>
              </a:ext>
            </a:extLst>
          </p:cNvPr>
          <p:cNvSpPr txBox="1"/>
          <p:nvPr/>
        </p:nvSpPr>
        <p:spPr>
          <a:xfrm>
            <a:off x="4419262" y="3140751"/>
            <a:ext cx="4320480" cy="1015663"/>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Font typeface="Arial" panose="020B0604020202020204" pitchFamily="34" charset="0"/>
              <a:buChar char="•"/>
            </a:pPr>
            <a:r>
              <a:rPr lang="en-AU" sz="2000" dirty="0">
                <a:latin typeface="+mn-lt"/>
              </a:rPr>
              <a:t>Inquiry learning</a:t>
            </a:r>
          </a:p>
          <a:p>
            <a:pPr marL="342900" indent="-342900">
              <a:buFont typeface="Arial" panose="020B0604020202020204" pitchFamily="34" charset="0"/>
              <a:buChar char="•"/>
            </a:pPr>
            <a:r>
              <a:rPr lang="en-AU" sz="2000" dirty="0">
                <a:latin typeface="+mn-lt"/>
              </a:rPr>
              <a:t>Experiential learning</a:t>
            </a:r>
          </a:p>
          <a:p>
            <a:pPr marL="342900" indent="-342900">
              <a:buFont typeface="Arial" panose="020B0604020202020204" pitchFamily="34" charset="0"/>
              <a:buChar char="•"/>
            </a:pPr>
            <a:r>
              <a:rPr lang="en-AU" sz="2000" dirty="0">
                <a:latin typeface="+mn-lt"/>
              </a:rPr>
              <a:t>Project based learning</a:t>
            </a:r>
          </a:p>
        </p:txBody>
      </p:sp>
      <p:sp>
        <p:nvSpPr>
          <p:cNvPr id="11" name="Arrow: Left-Right 10">
            <a:extLst>
              <a:ext uri="{FF2B5EF4-FFF2-40B4-BE49-F238E27FC236}">
                <a16:creationId xmlns:a16="http://schemas.microsoft.com/office/drawing/2014/main" id="{2F1149BD-FA12-461A-B76E-6F435E3093B3}"/>
              </a:ext>
            </a:extLst>
          </p:cNvPr>
          <p:cNvSpPr/>
          <p:nvPr/>
        </p:nvSpPr>
        <p:spPr bwMode="auto">
          <a:xfrm rot="5400000">
            <a:off x="6071670" y="2523514"/>
            <a:ext cx="1015663" cy="404738"/>
          </a:xfrm>
          <a:prstGeom prst="leftRightArrow">
            <a:avLst/>
          </a:prstGeom>
          <a:solidFill>
            <a:schemeClr val="accent6">
              <a:lumMod val="75000"/>
            </a:schemeClr>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a:ln>
                <a:noFill/>
              </a:ln>
              <a:solidFill>
                <a:schemeClr val="tx1"/>
              </a:solidFill>
              <a:effectLst/>
              <a:latin typeface="Verdana" pitchFamily="34" charset="0"/>
            </a:endParaRPr>
          </a:p>
        </p:txBody>
      </p:sp>
    </p:spTree>
    <p:extLst>
      <p:ext uri="{BB962C8B-B14F-4D97-AF65-F5344CB8AC3E}">
        <p14:creationId xmlns:p14="http://schemas.microsoft.com/office/powerpoint/2010/main" val="2026891090"/>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9388E-3FF0-44D3-9752-61EE78B74CDC}"/>
              </a:ext>
            </a:extLst>
          </p:cNvPr>
          <p:cNvSpPr>
            <a:spLocks noGrp="1"/>
          </p:cNvSpPr>
          <p:nvPr>
            <p:ph type="title"/>
          </p:nvPr>
        </p:nvSpPr>
        <p:spPr/>
        <p:txBody>
          <a:bodyPr/>
          <a:lstStyle/>
          <a:p>
            <a:r>
              <a:rPr lang="en-AU" dirty="0"/>
              <a:t>Detailed learning example</a:t>
            </a:r>
          </a:p>
        </p:txBody>
      </p:sp>
      <p:sp>
        <p:nvSpPr>
          <p:cNvPr id="3" name="Content Placeholder 2">
            <a:extLst>
              <a:ext uri="{FF2B5EF4-FFF2-40B4-BE49-F238E27FC236}">
                <a16:creationId xmlns:a16="http://schemas.microsoft.com/office/drawing/2014/main" id="{19604D9C-A5FD-44ED-BF89-EF54FC322487}"/>
              </a:ext>
            </a:extLst>
          </p:cNvPr>
          <p:cNvSpPr>
            <a:spLocks noGrp="1"/>
          </p:cNvSpPr>
          <p:nvPr>
            <p:ph idx="1"/>
          </p:nvPr>
        </p:nvSpPr>
        <p:spPr>
          <a:xfrm>
            <a:off x="179512" y="1240582"/>
            <a:ext cx="8712968" cy="2971800"/>
          </a:xfrm>
        </p:spPr>
        <p:txBody>
          <a:bodyPr/>
          <a:lstStyle/>
          <a:p>
            <a:pPr marL="0" indent="0">
              <a:spcBef>
                <a:spcPts val="400"/>
              </a:spcBef>
              <a:spcAft>
                <a:spcPts val="400"/>
              </a:spcAft>
              <a:buNone/>
            </a:pPr>
            <a:r>
              <a:rPr lang="en-US" sz="1600" dirty="0">
                <a:solidFill>
                  <a:schemeClr val="accent6">
                    <a:lumMod val="75000"/>
                  </a:schemeClr>
                </a:solidFill>
                <a:effectLst/>
                <a:latin typeface="+mn-lt"/>
                <a:ea typeface="Calibri" panose="020F0502020204030204" pitchFamily="34" charset="0"/>
                <a:cs typeface="Arial" panose="020B0604020202020204" pitchFamily="34" charset="0"/>
              </a:rPr>
              <a:t>Presentation and Feedback</a:t>
            </a:r>
          </a:p>
          <a:p>
            <a:pPr>
              <a:spcBef>
                <a:spcPts val="400"/>
              </a:spcBef>
              <a:spcAft>
                <a:spcPts val="400"/>
              </a:spcAft>
            </a:pPr>
            <a:r>
              <a:rPr lang="en-US" sz="1600" b="0" dirty="0">
                <a:effectLst/>
                <a:latin typeface="+mn-lt"/>
                <a:ea typeface="Calibri" panose="020F0502020204030204" pitchFamily="34" charset="0"/>
                <a:cs typeface="Arial" panose="020B0604020202020204" pitchFamily="34" charset="0"/>
              </a:rPr>
              <a:t>To prepare for the Critique, write a statement that outlines the focus and process of the collaborative creative practice. Explain the process so far and show the body of work.</a:t>
            </a:r>
          </a:p>
          <a:p>
            <a:pPr>
              <a:spcBef>
                <a:spcPts val="400"/>
              </a:spcBef>
              <a:spcAft>
                <a:spcPts val="400"/>
              </a:spcAft>
            </a:pPr>
            <a:r>
              <a:rPr lang="en-US" sz="1600" b="0" dirty="0">
                <a:effectLst/>
                <a:latin typeface="+mn-lt"/>
                <a:ea typeface="Calibri" panose="020F0502020204030204" pitchFamily="34" charset="0"/>
                <a:cs typeface="Arial" panose="020B0604020202020204" pitchFamily="34" charset="0"/>
              </a:rPr>
              <a:t>Present the critique to the class, seeking and engaging with feedback to develop ideas for the refinement, resolution and presentation of finished artworks.</a:t>
            </a:r>
            <a:endParaRPr lang="en-AU" sz="1600" b="0" dirty="0">
              <a:effectLst/>
              <a:latin typeface="+mn-lt"/>
              <a:ea typeface="Calibri" panose="020F0502020204030204" pitchFamily="34" charset="0"/>
              <a:cs typeface="Arial" panose="020B0604020202020204" pitchFamily="34" charset="0"/>
            </a:endParaRPr>
          </a:p>
          <a:p>
            <a:pPr>
              <a:spcBef>
                <a:spcPts val="400"/>
              </a:spcBef>
              <a:spcAft>
                <a:spcPts val="400"/>
              </a:spcAft>
            </a:pPr>
            <a:r>
              <a:rPr lang="en-US" sz="1600" b="0" dirty="0">
                <a:effectLst/>
                <a:latin typeface="+mn-lt"/>
                <a:ea typeface="Times New Roman" panose="02020603050405020304" pitchFamily="18" charset="0"/>
                <a:cs typeface="Arial" panose="020B0604020202020204" pitchFamily="34" charset="0"/>
              </a:rPr>
              <a:t>Following the critique critically evaluate the feedback then go ahead and refine, resolve and present the finished work.</a:t>
            </a:r>
          </a:p>
          <a:p>
            <a:pPr>
              <a:spcBef>
                <a:spcPts val="400"/>
              </a:spcBef>
              <a:spcAft>
                <a:spcPts val="400"/>
              </a:spcAft>
            </a:pPr>
            <a:r>
              <a:rPr lang="en-US" sz="1600" b="0" dirty="0">
                <a:effectLst/>
                <a:latin typeface="+mn-lt"/>
                <a:ea typeface="Times New Roman" panose="02020603050405020304" pitchFamily="18" charset="0"/>
                <a:cs typeface="Arial" panose="020B0604020202020204" pitchFamily="34" charset="0"/>
              </a:rPr>
              <a:t>Document this using the following headings.</a:t>
            </a:r>
            <a:endParaRPr lang="en-AU" sz="1600" b="0" dirty="0">
              <a:effectLst/>
              <a:latin typeface="+mn-lt"/>
              <a:ea typeface="Calibri" panose="020F0502020204030204" pitchFamily="34" charset="0"/>
              <a:cs typeface="Arial" panose="020B0604020202020204" pitchFamily="34" charset="0"/>
            </a:endParaRPr>
          </a:p>
          <a:p>
            <a:pPr marL="722313" lvl="0" indent="-457200" fontAlgn="auto" hangingPunct="0">
              <a:spcBef>
                <a:spcPts val="400"/>
              </a:spcBef>
              <a:spcAft>
                <a:spcPts val="400"/>
              </a:spcAft>
              <a:buFont typeface="Courier New" panose="02070309020205020404" pitchFamily="49" charset="0"/>
              <a:buChar char="o"/>
              <a:tabLst>
                <a:tab pos="215900" algn="l"/>
                <a:tab pos="457200" algn="l"/>
              </a:tabLst>
            </a:pPr>
            <a:r>
              <a:rPr lang="en-AU" sz="1600" b="0" dirty="0">
                <a:solidFill>
                  <a:srgbClr val="000000"/>
                </a:solidFill>
                <a:effectLst/>
                <a:latin typeface="+mn-lt"/>
                <a:ea typeface="Times New Roman" panose="02020603050405020304" pitchFamily="18" charset="0"/>
                <a:cs typeface="Segoe UI" panose="020B0502040204020203" pitchFamily="34" charset="0"/>
              </a:rPr>
              <a:t>Refinement</a:t>
            </a:r>
            <a:endParaRPr lang="en-AU" sz="1600" b="0" dirty="0">
              <a:effectLst/>
              <a:latin typeface="+mn-lt"/>
              <a:ea typeface="Times New Roman" panose="02020603050405020304" pitchFamily="18" charset="0"/>
              <a:cs typeface="Arial" panose="020B0604020202020204" pitchFamily="34" charset="0"/>
            </a:endParaRPr>
          </a:p>
          <a:p>
            <a:pPr marL="722313" indent="-457200">
              <a:buFont typeface="Courier New" panose="02070309020205020404" pitchFamily="49" charset="0"/>
              <a:buChar char="o"/>
            </a:pPr>
            <a:r>
              <a:rPr lang="en-AU" sz="1600" b="0" dirty="0">
                <a:solidFill>
                  <a:srgbClr val="000000"/>
                </a:solidFill>
                <a:effectLst/>
                <a:latin typeface="+mn-lt"/>
                <a:ea typeface="Calibri" panose="020F0502020204030204" pitchFamily="34" charset="0"/>
                <a:cs typeface="Segoe UI" panose="020B0502040204020203" pitchFamily="34" charset="0"/>
              </a:rPr>
              <a:t>Presentation</a:t>
            </a:r>
            <a:endParaRPr lang="en-AU" sz="1600" b="0" dirty="0"/>
          </a:p>
        </p:txBody>
      </p:sp>
      <p:sp>
        <p:nvSpPr>
          <p:cNvPr id="4" name="TextBox 3">
            <a:extLst>
              <a:ext uri="{FF2B5EF4-FFF2-40B4-BE49-F238E27FC236}">
                <a16:creationId xmlns:a16="http://schemas.microsoft.com/office/drawing/2014/main" id="{13BB315D-12F7-45CA-BAD4-CDAEDB33EB78}"/>
              </a:ext>
            </a:extLst>
          </p:cNvPr>
          <p:cNvSpPr txBox="1"/>
          <p:nvPr/>
        </p:nvSpPr>
        <p:spPr>
          <a:xfrm>
            <a:off x="179512" y="226844"/>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3</a:t>
            </a:r>
            <a:endParaRPr lang="en-AU" sz="1800" b="1" dirty="0">
              <a:solidFill>
                <a:schemeClr val="accent6"/>
              </a:solidFill>
              <a:latin typeface="+mn-lt"/>
            </a:endParaRPr>
          </a:p>
        </p:txBody>
      </p:sp>
    </p:spTree>
    <p:extLst>
      <p:ext uri="{BB962C8B-B14F-4D97-AF65-F5344CB8AC3E}">
        <p14:creationId xmlns:p14="http://schemas.microsoft.com/office/powerpoint/2010/main" val="160284008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148537-DB0D-4A9D-A684-660BB82AD901}"/>
              </a:ext>
            </a:extLst>
          </p:cNvPr>
          <p:cNvSpPr>
            <a:spLocks noGrp="1"/>
          </p:cNvSpPr>
          <p:nvPr>
            <p:ph type="title"/>
          </p:nvPr>
        </p:nvSpPr>
        <p:spPr>
          <a:xfrm>
            <a:off x="241800" y="114300"/>
            <a:ext cx="8640960" cy="857250"/>
          </a:xfrm>
        </p:spPr>
        <p:txBody>
          <a:bodyPr/>
          <a:lstStyle/>
          <a:p>
            <a:r>
              <a:rPr lang="en-AU" dirty="0"/>
              <a:t>Assessment Unit 2 Outcome 3</a:t>
            </a:r>
          </a:p>
        </p:txBody>
      </p:sp>
      <p:sp>
        <p:nvSpPr>
          <p:cNvPr id="9" name="TextBox 8">
            <a:extLst>
              <a:ext uri="{FF2B5EF4-FFF2-40B4-BE49-F238E27FC236}">
                <a16:creationId xmlns:a16="http://schemas.microsoft.com/office/drawing/2014/main" id="{AF026C85-5665-486D-B3DA-6255052E5495}"/>
              </a:ext>
            </a:extLst>
          </p:cNvPr>
          <p:cNvSpPr txBox="1"/>
          <p:nvPr/>
        </p:nvSpPr>
        <p:spPr>
          <a:xfrm>
            <a:off x="611560" y="843558"/>
            <a:ext cx="8126662" cy="3600986"/>
          </a:xfrm>
          <a:prstGeom prst="rect">
            <a:avLst/>
          </a:prstGeom>
          <a:solidFill>
            <a:schemeClr val="accent6">
              <a:lumMod val="40000"/>
              <a:lumOff val="60000"/>
            </a:schemeClr>
          </a:solidFill>
        </p:spPr>
        <p:txBody>
          <a:bodyPr wrap="square">
            <a:spAutoFit/>
          </a:bodyPr>
          <a:lstStyle/>
          <a:p>
            <a:pPr marL="342900" marR="179705" lvl="0" indent="-342900">
              <a:spcBef>
                <a:spcPts val="600"/>
              </a:spcBef>
              <a:spcAft>
                <a:spcPts val="600"/>
              </a:spcAft>
              <a:buFont typeface="Symbol" panose="05050102010706020507" pitchFamily="18" charset="2"/>
              <a:buChar char=""/>
              <a:tabLst>
                <a:tab pos="269875" algn="l"/>
              </a:tabLst>
            </a:pPr>
            <a:r>
              <a:rPr lang="en-AU" sz="1800" kern="1100" dirty="0">
                <a:effectLst/>
                <a:latin typeface="Arial" panose="020B0604020202020204" pitchFamily="34" charset="0"/>
                <a:ea typeface="Times New Roman" panose="02020603050405020304" pitchFamily="18" charset="0"/>
              </a:rPr>
              <a:t>documentation of the Creative Practice, in the form of critical annotations, that presents explorations in selected art forms, and demonstrates the development of the student’s collaborative practice</a:t>
            </a:r>
          </a:p>
          <a:p>
            <a:pPr marL="342900" lvl="0" indent="-342900">
              <a:spcBef>
                <a:spcPts val="600"/>
              </a:spcBef>
              <a:spcAft>
                <a:spcPts val="600"/>
              </a:spcAft>
              <a:buFont typeface="Symbol" panose="05050102010706020507" pitchFamily="18" charset="2"/>
              <a:buChar char=""/>
              <a:tabLst>
                <a:tab pos="269875" algn="l"/>
              </a:tabLst>
            </a:pPr>
            <a:r>
              <a:rPr lang="en-AU" sz="1800" kern="1100" dirty="0">
                <a:effectLst/>
                <a:latin typeface="Arial" panose="020B0604020202020204" pitchFamily="34" charset="0"/>
                <a:ea typeface="Times New Roman" panose="02020603050405020304" pitchFamily="18" charset="0"/>
              </a:rPr>
              <a:t>a critique of the development of personal ideas, directions, explorations, visual language, technical skills, processes and artworks. The critique can be presented orally and should be accompanied by written and visual documentation</a:t>
            </a:r>
          </a:p>
          <a:p>
            <a:pPr marL="342900" lvl="0" indent="-342900">
              <a:spcBef>
                <a:spcPts val="600"/>
              </a:spcBef>
              <a:spcAft>
                <a:spcPts val="600"/>
              </a:spcAft>
              <a:buFont typeface="Symbol" panose="05050102010706020507" pitchFamily="18" charset="2"/>
              <a:buChar char=""/>
              <a:tabLst>
                <a:tab pos="269875" algn="l"/>
              </a:tabLst>
            </a:pPr>
            <a:r>
              <a:rPr lang="en-AU" sz="1800" kern="1100" dirty="0">
                <a:effectLst/>
                <a:latin typeface="Arial" panose="020B0604020202020204" pitchFamily="34" charset="0"/>
                <a:ea typeface="Times New Roman" panose="02020603050405020304" pitchFamily="18" charset="0"/>
              </a:rPr>
              <a:t>evaluation of the Creative Practice and the presentation of finished artworks</a:t>
            </a:r>
          </a:p>
          <a:p>
            <a:pPr marL="342900" lvl="0" indent="-342900">
              <a:spcBef>
                <a:spcPts val="600"/>
              </a:spcBef>
              <a:spcAft>
                <a:spcPts val="600"/>
              </a:spcAft>
              <a:buFont typeface="Symbol" panose="05050102010706020507" pitchFamily="18" charset="2"/>
              <a:buChar char=""/>
              <a:tabLst>
                <a:tab pos="269875" algn="l"/>
              </a:tabLst>
            </a:pPr>
            <a:r>
              <a:rPr lang="en-AU" sz="1800" kern="1100" dirty="0">
                <a:effectLst/>
                <a:latin typeface="Arial" panose="020B0604020202020204" pitchFamily="34" charset="0"/>
                <a:ea typeface="Times New Roman" panose="02020603050405020304" pitchFamily="18" charset="0"/>
              </a:rPr>
              <a:t>evaluation of visual responses that effectively communicate social and cultural meaning</a:t>
            </a:r>
          </a:p>
        </p:txBody>
      </p:sp>
    </p:spTree>
    <p:extLst>
      <p:ext uri="{BB962C8B-B14F-4D97-AF65-F5344CB8AC3E}">
        <p14:creationId xmlns:p14="http://schemas.microsoft.com/office/powerpoint/2010/main" val="959175710"/>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6BA96-8D9E-4B49-9D37-8D25577D737F}"/>
              </a:ext>
            </a:extLst>
          </p:cNvPr>
          <p:cNvSpPr>
            <a:spLocks noGrp="1"/>
          </p:cNvSpPr>
          <p:nvPr>
            <p:ph type="title"/>
          </p:nvPr>
        </p:nvSpPr>
        <p:spPr>
          <a:xfrm>
            <a:off x="269670" y="279048"/>
            <a:ext cx="8640960" cy="857250"/>
          </a:xfrm>
        </p:spPr>
        <p:txBody>
          <a:bodyPr/>
          <a:lstStyle/>
          <a:p>
            <a:r>
              <a:rPr lang="en-AU" sz="2800" dirty="0">
                <a:solidFill>
                  <a:schemeClr val="accent6"/>
                </a:solidFill>
              </a:rPr>
              <a:t>Assessment Example</a:t>
            </a:r>
            <a:endParaRPr lang="en-AU" sz="2800" dirty="0">
              <a:solidFill>
                <a:schemeClr val="tx1"/>
              </a:solidFill>
            </a:endParaRPr>
          </a:p>
        </p:txBody>
      </p:sp>
      <p:sp>
        <p:nvSpPr>
          <p:cNvPr id="3" name="TextBox 2">
            <a:extLst>
              <a:ext uri="{FF2B5EF4-FFF2-40B4-BE49-F238E27FC236}">
                <a16:creationId xmlns:a16="http://schemas.microsoft.com/office/drawing/2014/main" id="{CE576239-FA88-4DCB-BFCE-43D515FAE37F}"/>
              </a:ext>
            </a:extLst>
          </p:cNvPr>
          <p:cNvSpPr txBox="1"/>
          <p:nvPr/>
        </p:nvSpPr>
        <p:spPr>
          <a:xfrm>
            <a:off x="286855" y="987574"/>
            <a:ext cx="5328592" cy="3600986"/>
          </a:xfrm>
          <a:prstGeom prst="rect">
            <a:avLst/>
          </a:prstGeom>
          <a:noFill/>
        </p:spPr>
        <p:txBody>
          <a:bodyPr wrap="square" rtlCol="0">
            <a:spAutoFit/>
          </a:bodyPr>
          <a:lstStyle/>
          <a:p>
            <a:pPr lvl="0">
              <a:spcBef>
                <a:spcPts val="600"/>
              </a:spcBef>
              <a:spcAft>
                <a:spcPts val="600"/>
              </a:spcAft>
              <a:tabLst>
                <a:tab pos="269875" algn="l"/>
              </a:tabLst>
            </a:pPr>
            <a:r>
              <a:rPr lang="en-GB" sz="1800" b="1" kern="1100" dirty="0">
                <a:solidFill>
                  <a:schemeClr val="accent6">
                    <a:lumMod val="75000"/>
                  </a:schemeClr>
                </a:solidFill>
                <a:effectLst/>
                <a:latin typeface="Arial" panose="020B0604020202020204" pitchFamily="34" charset="0"/>
                <a:ea typeface="Times New Roman" panose="02020603050405020304" pitchFamily="18" charset="0"/>
              </a:rPr>
              <a:t>Documentation</a:t>
            </a:r>
          </a:p>
          <a:p>
            <a:pPr marL="342900" lvl="0" indent="-342900">
              <a:spcBef>
                <a:spcPts val="600"/>
              </a:spcBef>
              <a:spcAft>
                <a:spcPts val="600"/>
              </a:spcAft>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Progressive critical reflections are made during the exploration and experimentations in Area of Study 2</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600"/>
              </a:spcAft>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Use photos, sketches or diagrams to document and evaluate the making and responding</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600"/>
              </a:spcAft>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Evaluate the exploration of materials and experiments and personal visual responses</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600"/>
              </a:spcAft>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Use the language from the Interpretive lenses to annotate. </a:t>
            </a:r>
            <a:endParaRPr lang="en-AU" sz="1600" kern="1100" dirty="0">
              <a:effectLst/>
              <a:latin typeface="Arial" panose="020B0604020202020204" pitchFamily="34" charset="0"/>
              <a:ea typeface="Times New Roman" panose="02020603050405020304" pitchFamily="18" charset="0"/>
            </a:endParaRPr>
          </a:p>
          <a:p>
            <a:pPr marL="342900" lvl="0" indent="-342900">
              <a:spcBef>
                <a:spcPts val="600"/>
              </a:spcBef>
              <a:spcAft>
                <a:spcPts val="600"/>
              </a:spcAft>
              <a:buFont typeface="Symbol" panose="05050102010706020507" pitchFamily="18" charset="2"/>
              <a:buChar char=""/>
              <a:tabLst>
                <a:tab pos="269875" algn="l"/>
              </a:tabLst>
            </a:pPr>
            <a:r>
              <a:rPr lang="en-GB" sz="1600" kern="1100" dirty="0">
                <a:effectLst/>
                <a:latin typeface="Arial" panose="020B0604020202020204" pitchFamily="34" charset="0"/>
                <a:ea typeface="Times New Roman" panose="02020603050405020304" pitchFamily="18" charset="0"/>
              </a:rPr>
              <a:t>Discuss how cultural ideas and issues are represented in their artworks</a:t>
            </a:r>
            <a:endParaRPr lang="en-AU" sz="1600" kern="1100" dirty="0">
              <a:effectLst/>
              <a:latin typeface="Arial" panose="020B0604020202020204" pitchFamily="34" charset="0"/>
              <a:ea typeface="Times New Roman" panose="02020603050405020304" pitchFamily="18" charset="0"/>
            </a:endParaRPr>
          </a:p>
        </p:txBody>
      </p:sp>
      <p:sp>
        <p:nvSpPr>
          <p:cNvPr id="4" name="TextBox 3">
            <a:extLst>
              <a:ext uri="{FF2B5EF4-FFF2-40B4-BE49-F238E27FC236}">
                <a16:creationId xmlns:a16="http://schemas.microsoft.com/office/drawing/2014/main" id="{10D11B5B-7263-43FB-8C08-5630D7834C34}"/>
              </a:ext>
            </a:extLst>
          </p:cNvPr>
          <p:cNvSpPr txBox="1"/>
          <p:nvPr/>
        </p:nvSpPr>
        <p:spPr>
          <a:xfrm>
            <a:off x="6192850" y="1504754"/>
            <a:ext cx="2304256" cy="2708434"/>
          </a:xfrm>
          <a:prstGeom prst="rect">
            <a:avLst/>
          </a:prstGeom>
          <a:solidFill>
            <a:schemeClr val="accent6">
              <a:lumMod val="20000"/>
              <a:lumOff val="80000"/>
            </a:schemeClr>
          </a:solidFill>
        </p:spPr>
        <p:txBody>
          <a:bodyPr wrap="square" rtlCol="0">
            <a:spAutoFit/>
          </a:bodyPr>
          <a:lstStyle/>
          <a:p>
            <a:pPr>
              <a:spcBef>
                <a:spcPts val="600"/>
              </a:spcBef>
            </a:pPr>
            <a:r>
              <a:rPr lang="en-AU" sz="2000" b="1" dirty="0">
                <a:solidFill>
                  <a:schemeClr val="accent6">
                    <a:lumMod val="75000"/>
                  </a:schemeClr>
                </a:solidFill>
                <a:latin typeface="Arial" panose="020B0604020202020204" pitchFamily="34" charset="0"/>
                <a:cs typeface="Arial" panose="020B0604020202020204" pitchFamily="34" charset="0"/>
              </a:rPr>
              <a:t>Useful headings:</a:t>
            </a:r>
          </a:p>
          <a:p>
            <a:pPr marL="285750" lvl="0" indent="-285750">
              <a:spcBef>
                <a:spcPts val="600"/>
              </a:spcBef>
              <a:buFont typeface="Arial" panose="020B0604020202020204" pitchFamily="34" charset="0"/>
              <a:buChar char="•"/>
            </a:pPr>
            <a:r>
              <a:rPr lang="en-AU" sz="2000" kern="1200" dirty="0">
                <a:solidFill>
                  <a:schemeClr val="tx1"/>
                </a:solidFill>
                <a:effectLst/>
                <a:latin typeface="Arial" panose="020B0604020202020204" pitchFamily="34" charset="0"/>
                <a:cs typeface="Arial" panose="020B0604020202020204" pitchFamily="34" charset="0"/>
              </a:rPr>
              <a:t>Starting Points</a:t>
            </a:r>
          </a:p>
          <a:p>
            <a:pPr marL="285750" lvl="0" indent="-285750">
              <a:spcBef>
                <a:spcPts val="600"/>
              </a:spcBef>
              <a:buFont typeface="Arial" panose="020B0604020202020204" pitchFamily="34" charset="0"/>
              <a:buChar char="•"/>
            </a:pPr>
            <a:r>
              <a:rPr lang="en-AU" sz="2000" kern="1200" dirty="0">
                <a:solidFill>
                  <a:schemeClr val="tx1"/>
                </a:solidFill>
                <a:effectLst/>
                <a:latin typeface="Arial" panose="020B0604020202020204" pitchFamily="34" charset="0"/>
                <a:cs typeface="Arial" panose="020B0604020202020204" pitchFamily="34" charset="0"/>
              </a:rPr>
              <a:t>Collaboration</a:t>
            </a:r>
          </a:p>
          <a:p>
            <a:pPr marL="285750" lvl="0" indent="-285750">
              <a:spcBef>
                <a:spcPts val="600"/>
              </a:spcBef>
              <a:buFont typeface="Arial" panose="020B0604020202020204" pitchFamily="34" charset="0"/>
              <a:buChar char="•"/>
            </a:pPr>
            <a:r>
              <a:rPr lang="en-AU" sz="2000" kern="1200" dirty="0">
                <a:solidFill>
                  <a:schemeClr val="tx1"/>
                </a:solidFill>
                <a:effectLst/>
                <a:latin typeface="Arial" panose="020B0604020202020204" pitchFamily="34" charset="0"/>
                <a:cs typeface="Arial" panose="020B0604020202020204" pitchFamily="34" charset="0"/>
              </a:rPr>
              <a:t>Exploration</a:t>
            </a:r>
          </a:p>
          <a:p>
            <a:pPr marL="285750" lvl="0" indent="-285750">
              <a:spcBef>
                <a:spcPts val="600"/>
              </a:spcBef>
              <a:buFont typeface="Arial" panose="020B0604020202020204" pitchFamily="34" charset="0"/>
              <a:buChar char="•"/>
            </a:pPr>
            <a:r>
              <a:rPr lang="en-AU" sz="2000" kern="1200" dirty="0">
                <a:solidFill>
                  <a:schemeClr val="tx1"/>
                </a:solidFill>
                <a:effectLst/>
                <a:latin typeface="Arial" panose="020B0604020202020204" pitchFamily="34" charset="0"/>
                <a:cs typeface="Arial" panose="020B0604020202020204" pitchFamily="34" charset="0"/>
              </a:rPr>
              <a:t>Experimentation</a:t>
            </a:r>
          </a:p>
          <a:p>
            <a:pPr marL="285750" lvl="0" indent="-285750">
              <a:spcBef>
                <a:spcPts val="600"/>
              </a:spcBef>
              <a:buFont typeface="Arial" panose="020B0604020202020204" pitchFamily="34" charset="0"/>
              <a:buChar char="•"/>
            </a:pPr>
            <a:r>
              <a:rPr lang="en-AU" sz="2000" kern="1200" dirty="0">
                <a:solidFill>
                  <a:schemeClr val="tx1"/>
                </a:solidFill>
                <a:effectLst/>
                <a:latin typeface="Arial" panose="020B0604020202020204" pitchFamily="34" charset="0"/>
                <a:cs typeface="Arial" panose="020B0604020202020204" pitchFamily="34" charset="0"/>
              </a:rPr>
              <a:t>Refinement</a:t>
            </a:r>
          </a:p>
          <a:p>
            <a:pPr marL="285750" lvl="0" indent="-285750">
              <a:spcBef>
                <a:spcPts val="600"/>
              </a:spcBef>
              <a:buFont typeface="Arial" panose="020B0604020202020204" pitchFamily="34" charset="0"/>
              <a:buChar char="•"/>
            </a:pPr>
            <a:r>
              <a:rPr lang="en-AU" sz="2000" kern="1200" dirty="0">
                <a:solidFill>
                  <a:schemeClr val="tx1"/>
                </a:solidFill>
                <a:effectLst/>
                <a:latin typeface="Arial" panose="020B0604020202020204" pitchFamily="34" charset="0"/>
                <a:cs typeface="Arial" panose="020B0604020202020204" pitchFamily="34" charset="0"/>
              </a:rPr>
              <a:t>Resolution</a:t>
            </a:r>
          </a:p>
        </p:txBody>
      </p:sp>
      <p:sp>
        <p:nvSpPr>
          <p:cNvPr id="5" name="TextBox 4">
            <a:extLst>
              <a:ext uri="{FF2B5EF4-FFF2-40B4-BE49-F238E27FC236}">
                <a16:creationId xmlns:a16="http://schemas.microsoft.com/office/drawing/2014/main" id="{DEE3632F-2601-4A29-9FC8-EAA741825DF2}"/>
              </a:ext>
            </a:extLst>
          </p:cNvPr>
          <p:cNvSpPr txBox="1"/>
          <p:nvPr/>
        </p:nvSpPr>
        <p:spPr>
          <a:xfrm>
            <a:off x="251520" y="174996"/>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3</a:t>
            </a:r>
            <a:endParaRPr lang="en-AU" sz="1800" b="1" dirty="0">
              <a:solidFill>
                <a:schemeClr val="accent6"/>
              </a:solidFill>
              <a:latin typeface="+mn-lt"/>
            </a:endParaRPr>
          </a:p>
        </p:txBody>
      </p:sp>
    </p:spTree>
    <p:extLst>
      <p:ext uri="{BB962C8B-B14F-4D97-AF65-F5344CB8AC3E}">
        <p14:creationId xmlns:p14="http://schemas.microsoft.com/office/powerpoint/2010/main" val="334832594"/>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5F8E3-F399-47E9-886B-4C5CDACF0D9E}"/>
              </a:ext>
            </a:extLst>
          </p:cNvPr>
          <p:cNvSpPr>
            <a:spLocks noGrp="1"/>
          </p:cNvSpPr>
          <p:nvPr>
            <p:ph type="title"/>
          </p:nvPr>
        </p:nvSpPr>
        <p:spPr>
          <a:xfrm>
            <a:off x="89756" y="195486"/>
            <a:ext cx="8964488" cy="857250"/>
          </a:xfrm>
        </p:spPr>
        <p:txBody>
          <a:bodyPr/>
          <a:lstStyle/>
          <a:p>
            <a:r>
              <a:rPr lang="en-AU" sz="3600" dirty="0">
                <a:solidFill>
                  <a:schemeClr val="accent6"/>
                </a:solidFill>
              </a:rPr>
              <a:t>Assessment Example</a:t>
            </a:r>
            <a:endParaRPr lang="en-AU" dirty="0"/>
          </a:p>
        </p:txBody>
      </p:sp>
      <p:sp>
        <p:nvSpPr>
          <p:cNvPr id="3" name="Content Placeholder 2">
            <a:extLst>
              <a:ext uri="{FF2B5EF4-FFF2-40B4-BE49-F238E27FC236}">
                <a16:creationId xmlns:a16="http://schemas.microsoft.com/office/drawing/2014/main" id="{9AE228F4-0459-4E18-B9D6-7E60BD6A8774}"/>
              </a:ext>
            </a:extLst>
          </p:cNvPr>
          <p:cNvSpPr>
            <a:spLocks noGrp="1"/>
          </p:cNvSpPr>
          <p:nvPr>
            <p:ph idx="1"/>
          </p:nvPr>
        </p:nvSpPr>
        <p:spPr>
          <a:xfrm>
            <a:off x="215516" y="843558"/>
            <a:ext cx="8712968" cy="2971800"/>
          </a:xfrm>
        </p:spPr>
        <p:txBody>
          <a:bodyPr/>
          <a:lstStyle/>
          <a:p>
            <a:pPr marL="0" indent="0">
              <a:spcBef>
                <a:spcPts val="400"/>
              </a:spcBef>
              <a:spcAft>
                <a:spcPts val="400"/>
              </a:spcAft>
              <a:buNone/>
              <a:tabLst>
                <a:tab pos="269875" algn="l"/>
              </a:tabLst>
            </a:pPr>
            <a:r>
              <a:rPr lang="en-AU" sz="1800" dirty="0">
                <a:solidFill>
                  <a:schemeClr val="accent6">
                    <a:lumMod val="75000"/>
                  </a:schemeClr>
                </a:solidFill>
                <a:effectLst/>
                <a:latin typeface="Arial" panose="020B0604020202020204" pitchFamily="34" charset="0"/>
                <a:ea typeface="Calibri" panose="020F0502020204030204" pitchFamily="34" charset="0"/>
                <a:cs typeface="Arial" panose="020B0604020202020204" pitchFamily="34" charset="0"/>
              </a:rPr>
              <a:t>Critique and Feedback</a:t>
            </a:r>
          </a:p>
          <a:p>
            <a:pPr marL="0" indent="0">
              <a:spcBef>
                <a:spcPts val="400"/>
              </a:spcBef>
              <a:spcAft>
                <a:spcPts val="400"/>
              </a:spcAft>
              <a:buNone/>
              <a:tabLst>
                <a:tab pos="269875" algn="l"/>
              </a:tabLst>
            </a:pPr>
            <a:r>
              <a:rPr lang="en-AU" sz="1600" b="0" dirty="0">
                <a:effectLst/>
                <a:latin typeface="Arial" panose="020B0604020202020204" pitchFamily="34" charset="0"/>
                <a:ea typeface="Calibri" panose="020F0502020204030204" pitchFamily="34" charset="0"/>
                <a:cs typeface="Arial" panose="020B0604020202020204" pitchFamily="34" charset="0"/>
              </a:rPr>
              <a:t>Conduct a critique on aspects of Creative Practice response to collaborative artists before finishing artworks. </a:t>
            </a:r>
            <a:endParaRPr lang="en-GB" sz="1600" b="0" kern="1100" dirty="0">
              <a:latin typeface="Arial" panose="020B0604020202020204" pitchFamily="34" charset="0"/>
              <a:ea typeface="Calibri" panose="020F0502020204030204" pitchFamily="34" charset="0"/>
              <a:cs typeface="Arial" panose="020B0604020202020204" pitchFamily="34" charset="0"/>
            </a:endParaRPr>
          </a:p>
          <a:p>
            <a:pPr marL="0" indent="0">
              <a:spcBef>
                <a:spcPts val="400"/>
              </a:spcBef>
              <a:spcAft>
                <a:spcPts val="400"/>
              </a:spcAft>
              <a:buNone/>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Document and respond to feedback to resolve the artwork. Answer the following questions:</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was unexpected? unintended? intuitive? discovered? developed? explored?</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was the purpose or intention of the work?</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did the student do effectively?</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was the inspiration behind the work?</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makes you curious?</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could be improved?</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is the strongest part of the work?</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has the student shared about their work?</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was compromised in the work?</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spcBef>
                <a:spcPts val="0"/>
              </a:spcBef>
              <a:spcAft>
                <a:spcPts val="0"/>
              </a:spcAft>
              <a:buFont typeface="Symbol" panose="05050102010706020507" pitchFamily="18" charset="2"/>
              <a:buChar char=""/>
              <a:tabLst>
                <a:tab pos="269875" algn="l"/>
              </a:tabLst>
            </a:pPr>
            <a:r>
              <a:rPr lang="en-GB" sz="1600" b="0" kern="1100" dirty="0">
                <a:effectLst/>
                <a:latin typeface="Arial" panose="020B0604020202020204" pitchFamily="34" charset="0"/>
                <a:ea typeface="Times New Roman" panose="02020603050405020304" pitchFamily="18" charset="0"/>
                <a:cs typeface="Arial" panose="020B0604020202020204" pitchFamily="34" charset="0"/>
              </a:rPr>
              <a:t>What has the student learnt?</a:t>
            </a:r>
            <a:endParaRPr lang="en-AU" sz="1600" b="0" kern="11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AU" dirty="0"/>
          </a:p>
        </p:txBody>
      </p:sp>
      <p:sp>
        <p:nvSpPr>
          <p:cNvPr id="4" name="TextBox 3">
            <a:extLst>
              <a:ext uri="{FF2B5EF4-FFF2-40B4-BE49-F238E27FC236}">
                <a16:creationId xmlns:a16="http://schemas.microsoft.com/office/drawing/2014/main" id="{1101EAB7-D7B4-42C4-BE54-CA24F2E32311}"/>
              </a:ext>
            </a:extLst>
          </p:cNvPr>
          <p:cNvSpPr txBox="1"/>
          <p:nvPr/>
        </p:nvSpPr>
        <p:spPr>
          <a:xfrm>
            <a:off x="93022" y="51077"/>
            <a:ext cx="8424936" cy="369332"/>
          </a:xfrm>
          <a:prstGeom prst="rect">
            <a:avLst/>
          </a:prstGeom>
          <a:noFill/>
        </p:spPr>
        <p:txBody>
          <a:bodyPr wrap="square">
            <a:spAutoFit/>
          </a:bodyPr>
          <a:lstStyle/>
          <a:p>
            <a:r>
              <a:rPr lang="en-US" sz="1800" b="1" dirty="0">
                <a:solidFill>
                  <a:schemeClr val="accent6"/>
                </a:solidFill>
                <a:latin typeface="+mn-lt"/>
              </a:rPr>
              <a:t>VCE Art Creative Practice – Unit 2 Area of Study 3</a:t>
            </a:r>
            <a:endParaRPr lang="en-AU" sz="1800" b="1" dirty="0">
              <a:solidFill>
                <a:schemeClr val="accent6"/>
              </a:solidFill>
              <a:latin typeface="+mn-lt"/>
            </a:endParaRPr>
          </a:p>
        </p:txBody>
      </p:sp>
    </p:spTree>
    <p:extLst>
      <p:ext uri="{BB962C8B-B14F-4D97-AF65-F5344CB8AC3E}">
        <p14:creationId xmlns:p14="http://schemas.microsoft.com/office/powerpoint/2010/main" val="1647498548"/>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a:solidFill>
                  <a:schemeClr val="accent6"/>
                </a:solidFill>
              </a:rPr>
              <a:t>Contact</a:t>
            </a:r>
          </a:p>
        </p:txBody>
      </p:sp>
      <p:sp>
        <p:nvSpPr>
          <p:cNvPr id="3" name="Content Placeholder 2"/>
          <p:cNvSpPr>
            <a:spLocks noGrp="1"/>
          </p:cNvSpPr>
          <p:nvPr>
            <p:ph idx="1"/>
          </p:nvPr>
        </p:nvSpPr>
        <p:spPr>
          <a:xfrm>
            <a:off x="83590" y="1347614"/>
            <a:ext cx="9073008" cy="2971800"/>
          </a:xfrm>
        </p:spPr>
        <p:txBody>
          <a:bodyPr/>
          <a:lstStyle/>
          <a:p>
            <a:pPr marL="0" indent="0">
              <a:buNone/>
            </a:pPr>
            <a:r>
              <a:rPr lang="en-AU" dirty="0">
                <a:solidFill>
                  <a:schemeClr val="accent6"/>
                </a:solidFill>
              </a:rPr>
              <a:t>Dr Kathryn Hendy-Ekers</a:t>
            </a:r>
          </a:p>
          <a:p>
            <a:pPr marL="3136900" indent="-3136900">
              <a:buNone/>
            </a:pPr>
            <a:r>
              <a:rPr lang="en-AU" sz="2000" b="0" dirty="0"/>
              <a:t>Curriculum Manager – Visual Arts, Visual Communication Design and Media</a:t>
            </a:r>
          </a:p>
          <a:p>
            <a:pPr marL="0" indent="0">
              <a:buNone/>
            </a:pPr>
            <a:r>
              <a:rPr lang="en-AU" dirty="0">
                <a:solidFill>
                  <a:schemeClr val="accent6"/>
                </a:solidFill>
              </a:rPr>
              <a:t>E: </a:t>
            </a:r>
            <a:r>
              <a:rPr lang="en-AU" b="0" dirty="0">
                <a:solidFill>
                  <a:schemeClr val="tx1"/>
                </a:solidFill>
              </a:rPr>
              <a:t>Kathryn.Hendy-Ekers@education.vic.gov.au</a:t>
            </a:r>
          </a:p>
          <a:p>
            <a:pPr marL="0" indent="0">
              <a:buNone/>
            </a:pPr>
            <a:r>
              <a:rPr lang="en-AU" dirty="0">
                <a:solidFill>
                  <a:schemeClr val="accent6"/>
                </a:solidFill>
              </a:rPr>
              <a:t>T: </a:t>
            </a:r>
            <a:r>
              <a:rPr lang="en-AU" b="0" dirty="0">
                <a:solidFill>
                  <a:schemeClr val="tx1"/>
                </a:solidFill>
              </a:rPr>
              <a:t>9059 5147</a:t>
            </a:r>
          </a:p>
          <a:p>
            <a:pPr marL="0" indent="0">
              <a:buNone/>
            </a:pPr>
            <a:r>
              <a:rPr lang="en-AU" dirty="0">
                <a:solidFill>
                  <a:schemeClr val="accent6"/>
                </a:solidFill>
              </a:rPr>
              <a:t>M: </a:t>
            </a:r>
            <a:r>
              <a:rPr lang="en-AU" b="0" dirty="0">
                <a:solidFill>
                  <a:schemeClr val="tx1"/>
                </a:solidFill>
              </a:rPr>
              <a:t>0438471513</a:t>
            </a:r>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b="0" dirty="0"/>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sz="1050" b="0" dirty="0"/>
          </a:p>
          <a:p>
            <a:pPr marL="0" indent="0">
              <a:buNone/>
            </a:pPr>
            <a:endParaRPr lang="en-AU" b="0" dirty="0"/>
          </a:p>
          <a:p>
            <a:endParaRPr lang="en-AU" dirty="0"/>
          </a:p>
        </p:txBody>
      </p:sp>
    </p:spTree>
    <p:extLst>
      <p:ext uri="{BB962C8B-B14F-4D97-AF65-F5344CB8AC3E}">
        <p14:creationId xmlns:p14="http://schemas.microsoft.com/office/powerpoint/2010/main" val="3905306649"/>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
            <a:ext cx="9144000" cy="5143501"/>
          </a:xfrm>
        </p:spPr>
      </p:pic>
    </p:spTree>
    <p:extLst>
      <p:ext uri="{BB962C8B-B14F-4D97-AF65-F5344CB8AC3E}">
        <p14:creationId xmlns:p14="http://schemas.microsoft.com/office/powerpoint/2010/main" val="4320968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BAB33-0324-4DB2-9FAC-A0043EC86CB6}"/>
              </a:ext>
            </a:extLst>
          </p:cNvPr>
          <p:cNvSpPr>
            <a:spLocks noGrp="1"/>
          </p:cNvSpPr>
          <p:nvPr>
            <p:ph type="title"/>
          </p:nvPr>
        </p:nvSpPr>
        <p:spPr>
          <a:xfrm>
            <a:off x="179512" y="195486"/>
            <a:ext cx="8712968" cy="857250"/>
          </a:xfrm>
        </p:spPr>
        <p:txBody>
          <a:bodyPr/>
          <a:lstStyle/>
          <a:p>
            <a:r>
              <a:rPr lang="en-AU" dirty="0"/>
              <a:t>The Creative Practice</a:t>
            </a:r>
          </a:p>
        </p:txBody>
      </p:sp>
      <p:sp>
        <p:nvSpPr>
          <p:cNvPr id="3" name="Content Placeholder 2">
            <a:extLst>
              <a:ext uri="{FF2B5EF4-FFF2-40B4-BE49-F238E27FC236}">
                <a16:creationId xmlns:a16="http://schemas.microsoft.com/office/drawing/2014/main" id="{7D27BEF7-3BC0-411F-BF34-39E04643F337}"/>
              </a:ext>
            </a:extLst>
          </p:cNvPr>
          <p:cNvSpPr>
            <a:spLocks noGrp="1"/>
          </p:cNvSpPr>
          <p:nvPr>
            <p:ph idx="1"/>
          </p:nvPr>
        </p:nvSpPr>
        <p:spPr>
          <a:xfrm>
            <a:off x="179512" y="987574"/>
            <a:ext cx="8712968" cy="2971800"/>
          </a:xfrm>
        </p:spPr>
        <p:txBody>
          <a:bodyPr/>
          <a:lstStyle/>
          <a:p>
            <a:pPr marL="0" indent="0">
              <a:lnSpc>
                <a:spcPts val="2000"/>
              </a:lnSpc>
              <a:spcBef>
                <a:spcPts val="1600"/>
              </a:spcBef>
              <a:spcAft>
                <a:spcPts val="600"/>
              </a:spcAft>
              <a:buNone/>
            </a:pPr>
            <a:r>
              <a:rPr lang="en-US" sz="1800" dirty="0">
                <a:solidFill>
                  <a:srgbClr val="0F7EB4"/>
                </a:solidFill>
                <a:effectLst/>
                <a:latin typeface="Arial" panose="020B0604020202020204" pitchFamily="34" charset="0"/>
                <a:ea typeface="Arial" panose="020B0604020202020204" pitchFamily="34" charset="0"/>
              </a:rPr>
              <a:t>Research and exploration</a:t>
            </a:r>
            <a:endParaRPr lang="en-AU" sz="1800" dirty="0">
              <a:solidFill>
                <a:srgbClr val="0F7EB4"/>
              </a:solidFill>
              <a:effectLst/>
              <a:latin typeface="Arial" panose="020B0604020202020204" pitchFamily="34" charset="0"/>
              <a:ea typeface="Arial" panose="020B0604020202020204" pitchFamily="34" charset="0"/>
            </a:endParaRPr>
          </a:p>
          <a:p>
            <a:pPr marL="0" indent="0">
              <a:spcBef>
                <a:spcPts val="600"/>
              </a:spcBef>
              <a:spcAft>
                <a:spcPts val="600"/>
              </a:spcAft>
              <a:buNone/>
            </a:pPr>
            <a:r>
              <a:rPr lang="en-AU" sz="1400" b="0" dirty="0">
                <a:solidFill>
                  <a:srgbClr val="000000"/>
                </a:solidFill>
                <a:effectLst/>
                <a:latin typeface="Arial" panose="020B0604020202020204" pitchFamily="34" charset="0"/>
                <a:ea typeface="Arial" panose="020B0604020202020204" pitchFamily="34" charset="0"/>
              </a:rPr>
              <a:t>The research and exploration component of the Creative Practice includes:</a:t>
            </a:r>
          </a:p>
          <a:p>
            <a:pPr marL="342900" lvl="0" indent="-342900">
              <a:spcBef>
                <a:spcPts val="300"/>
              </a:spcBef>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researching and exploring </a:t>
            </a:r>
            <a:r>
              <a:rPr lang="en-AU" sz="1400" kern="1100" dirty="0">
                <a:solidFill>
                  <a:srgbClr val="0099CC"/>
                </a:solidFill>
                <a:effectLst/>
                <a:latin typeface="Arial" panose="020B0604020202020204" pitchFamily="34" charset="0"/>
                <a:ea typeface="Times New Roman" panose="02020603050405020304" pitchFamily="18" charset="0"/>
              </a:rPr>
              <a:t>ideas based on experiences, observations and personal interest</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researching and exploring </a:t>
            </a:r>
            <a:r>
              <a:rPr lang="en-AU" sz="1400" kern="1100" dirty="0">
                <a:solidFill>
                  <a:srgbClr val="0099CC"/>
                </a:solidFill>
                <a:effectLst/>
                <a:latin typeface="Arial" panose="020B0604020202020204" pitchFamily="34" charset="0"/>
                <a:ea typeface="Times New Roman" panose="02020603050405020304" pitchFamily="18" charset="0"/>
              </a:rPr>
              <a:t>materials, techniques and processes in art forms </a:t>
            </a:r>
            <a:r>
              <a:rPr lang="en-AU" sz="1400" b="0" kern="1100" dirty="0">
                <a:effectLst/>
                <a:latin typeface="Arial" panose="020B0604020202020204" pitchFamily="34" charset="0"/>
                <a:ea typeface="Times New Roman" panose="02020603050405020304" pitchFamily="18" charset="0"/>
              </a:rPr>
              <a:t>to respond </a:t>
            </a:r>
            <a:r>
              <a:rPr lang="en-AU" sz="1400" kern="1100" dirty="0">
                <a:solidFill>
                  <a:srgbClr val="0099CC"/>
                </a:solidFill>
                <a:effectLst/>
                <a:latin typeface="Arial" panose="020B0604020202020204" pitchFamily="34" charset="0"/>
                <a:ea typeface="Times New Roman" panose="02020603050405020304" pitchFamily="18" charset="0"/>
              </a:rPr>
              <a:t>to personal, cultural and social influences and ideas</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researching and examining </a:t>
            </a:r>
            <a:r>
              <a:rPr lang="en-AU" sz="1400" kern="1100" dirty="0">
                <a:solidFill>
                  <a:srgbClr val="0099CC"/>
                </a:solidFill>
                <a:effectLst/>
                <a:latin typeface="Arial" panose="020B0604020202020204" pitchFamily="34" charset="0"/>
                <a:ea typeface="Times New Roman" panose="02020603050405020304" pitchFamily="18" charset="0"/>
              </a:rPr>
              <a:t>personal, cultural, historical and social influences </a:t>
            </a:r>
            <a:r>
              <a:rPr lang="en-AU" sz="1400" b="0" kern="1100" dirty="0">
                <a:effectLst/>
                <a:latin typeface="Arial" panose="020B0604020202020204" pitchFamily="34" charset="0"/>
                <a:ea typeface="Times New Roman" panose="02020603050405020304" pitchFamily="18" charset="0"/>
              </a:rPr>
              <a:t>that inform the exploration and development of artworks</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exploring, analysing and interpreting </a:t>
            </a:r>
            <a:r>
              <a:rPr lang="en-AU" sz="1400" kern="1100" dirty="0">
                <a:solidFill>
                  <a:srgbClr val="0099CC"/>
                </a:solidFill>
                <a:effectLst/>
                <a:latin typeface="Arial" panose="020B0604020202020204" pitchFamily="34" charset="0"/>
                <a:ea typeface="Times New Roman" panose="02020603050405020304" pitchFamily="18" charset="0"/>
              </a:rPr>
              <a:t>influences and ideas in artworks using the Interpretive Lenses</a:t>
            </a:r>
          </a:p>
          <a:p>
            <a:pPr marL="342900" lvl="0" indent="-342900">
              <a:spcAft>
                <a:spcPts val="300"/>
              </a:spcAft>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exploring, analysing and evaluating </a:t>
            </a:r>
            <a:r>
              <a:rPr lang="en-AU" sz="1400" kern="1100" dirty="0">
                <a:solidFill>
                  <a:srgbClr val="0099CC"/>
                </a:solidFill>
                <a:effectLst/>
                <a:latin typeface="Arial" panose="020B0604020202020204" pitchFamily="34" charset="0"/>
                <a:ea typeface="Times New Roman" panose="02020603050405020304" pitchFamily="18" charset="0"/>
              </a:rPr>
              <a:t>how artists use visual language to communicate personal, cultural and social influences, ideas, beliefs and values.</a:t>
            </a:r>
          </a:p>
          <a:p>
            <a:endParaRPr lang="en-AU" dirty="0"/>
          </a:p>
        </p:txBody>
      </p:sp>
    </p:spTree>
    <p:extLst>
      <p:ext uri="{BB962C8B-B14F-4D97-AF65-F5344CB8AC3E}">
        <p14:creationId xmlns:p14="http://schemas.microsoft.com/office/powerpoint/2010/main" val="26105341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6C5C7-A54C-4961-ABFD-C7C4946E8844}"/>
              </a:ext>
            </a:extLst>
          </p:cNvPr>
          <p:cNvSpPr>
            <a:spLocks noGrp="1"/>
          </p:cNvSpPr>
          <p:nvPr>
            <p:ph type="title"/>
          </p:nvPr>
        </p:nvSpPr>
        <p:spPr>
          <a:xfrm>
            <a:off x="215516" y="267494"/>
            <a:ext cx="8712968" cy="857250"/>
          </a:xfrm>
        </p:spPr>
        <p:txBody>
          <a:bodyPr/>
          <a:lstStyle/>
          <a:p>
            <a:r>
              <a:rPr lang="en-AU" dirty="0"/>
              <a:t>The Creative Practice</a:t>
            </a:r>
          </a:p>
        </p:txBody>
      </p:sp>
      <p:sp>
        <p:nvSpPr>
          <p:cNvPr id="3" name="Content Placeholder 2">
            <a:extLst>
              <a:ext uri="{FF2B5EF4-FFF2-40B4-BE49-F238E27FC236}">
                <a16:creationId xmlns:a16="http://schemas.microsoft.com/office/drawing/2014/main" id="{E39AA1F9-7C5A-4A8C-A0FE-50EE7C75ADEF}"/>
              </a:ext>
            </a:extLst>
          </p:cNvPr>
          <p:cNvSpPr>
            <a:spLocks noGrp="1"/>
          </p:cNvSpPr>
          <p:nvPr>
            <p:ph idx="1"/>
          </p:nvPr>
        </p:nvSpPr>
        <p:spPr>
          <a:xfrm>
            <a:off x="215516" y="1085850"/>
            <a:ext cx="8712968" cy="2971800"/>
          </a:xfrm>
        </p:spPr>
        <p:txBody>
          <a:bodyPr/>
          <a:lstStyle/>
          <a:p>
            <a:pPr marL="0" indent="0">
              <a:lnSpc>
                <a:spcPts val="2000"/>
              </a:lnSpc>
              <a:spcBef>
                <a:spcPts val="1600"/>
              </a:spcBef>
              <a:spcAft>
                <a:spcPts val="600"/>
              </a:spcAft>
              <a:buNone/>
            </a:pPr>
            <a:r>
              <a:rPr lang="en-US" sz="1800" dirty="0">
                <a:solidFill>
                  <a:srgbClr val="0F7EB4"/>
                </a:solidFill>
                <a:effectLst/>
                <a:latin typeface="Arial" panose="020B0604020202020204" pitchFamily="34" charset="0"/>
                <a:ea typeface="Arial" panose="020B0604020202020204" pitchFamily="34" charset="0"/>
              </a:rPr>
              <a:t>Experimentation and development</a:t>
            </a:r>
            <a:endParaRPr lang="en-AU" sz="1800" dirty="0">
              <a:solidFill>
                <a:srgbClr val="0F7EB4"/>
              </a:solidFill>
              <a:effectLst/>
              <a:latin typeface="Arial" panose="020B0604020202020204" pitchFamily="34" charset="0"/>
              <a:ea typeface="Arial" panose="020B0604020202020204" pitchFamily="34" charset="0"/>
            </a:endParaRPr>
          </a:p>
          <a:p>
            <a:pPr marL="0" indent="0">
              <a:spcBef>
                <a:spcPts val="600"/>
              </a:spcBef>
              <a:spcAft>
                <a:spcPts val="600"/>
              </a:spcAft>
              <a:buNone/>
            </a:pPr>
            <a:r>
              <a:rPr lang="en-AU" sz="1400" b="0" dirty="0">
                <a:solidFill>
                  <a:srgbClr val="000000"/>
                </a:solidFill>
                <a:effectLst/>
                <a:latin typeface="Arial" panose="020B0604020202020204" pitchFamily="34" charset="0"/>
                <a:ea typeface="Arial" panose="020B0604020202020204" pitchFamily="34" charset="0"/>
              </a:rPr>
              <a:t>The experimentation and development component of the Creative Practice includes:</a:t>
            </a:r>
          </a:p>
          <a:p>
            <a:pPr marL="342900" lvl="0" indent="-342900">
              <a:spcBef>
                <a:spcPts val="300"/>
              </a:spcBef>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experimenting with </a:t>
            </a:r>
            <a:r>
              <a:rPr lang="en-AU" sz="1400" kern="1100" dirty="0">
                <a:solidFill>
                  <a:srgbClr val="0099CC"/>
                </a:solidFill>
                <a:effectLst/>
                <a:latin typeface="Arial" panose="020B0604020202020204" pitchFamily="34" charset="0"/>
                <a:ea typeface="Times New Roman" panose="02020603050405020304" pitchFamily="18" charset="0"/>
              </a:rPr>
              <a:t>materials, techniques and processes to develop artworks</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experimenting with </a:t>
            </a:r>
            <a:r>
              <a:rPr lang="en-AU" sz="1400" kern="1100" dirty="0">
                <a:solidFill>
                  <a:srgbClr val="0099CC"/>
                </a:solidFill>
                <a:effectLst/>
                <a:latin typeface="Arial" panose="020B0604020202020204" pitchFamily="34" charset="0"/>
                <a:ea typeface="Times New Roman" panose="02020603050405020304" pitchFamily="18" charset="0"/>
              </a:rPr>
              <a:t>personal ideas and responses</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experimenting with </a:t>
            </a:r>
            <a:r>
              <a:rPr lang="en-AU" sz="1400" kern="1100" dirty="0">
                <a:solidFill>
                  <a:srgbClr val="0099CC"/>
                </a:solidFill>
                <a:effectLst/>
                <a:latin typeface="Arial" panose="020B0604020202020204" pitchFamily="34" charset="0"/>
                <a:ea typeface="Times New Roman" panose="02020603050405020304" pitchFamily="18" charset="0"/>
              </a:rPr>
              <a:t>the influences of ideas, values and beliefs to develop artworks</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developing </a:t>
            </a:r>
            <a:r>
              <a:rPr lang="en-AU" sz="1400" kern="1100" dirty="0">
                <a:solidFill>
                  <a:srgbClr val="0099CC"/>
                </a:solidFill>
                <a:effectLst/>
                <a:latin typeface="Arial" panose="020B0604020202020204" pitchFamily="34" charset="0"/>
                <a:ea typeface="Times New Roman" panose="02020603050405020304" pitchFamily="18" charset="0"/>
              </a:rPr>
              <a:t>ideas in artworks through experimentation and exploration</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developing knowledge of </a:t>
            </a:r>
            <a:r>
              <a:rPr lang="en-AU" sz="1400" kern="1100" dirty="0">
                <a:solidFill>
                  <a:srgbClr val="0099CC"/>
                </a:solidFill>
                <a:effectLst/>
                <a:latin typeface="Arial" panose="020B0604020202020204" pitchFamily="34" charset="0"/>
                <a:ea typeface="Times New Roman" panose="02020603050405020304" pitchFamily="18" charset="0"/>
              </a:rPr>
              <a:t>art elements and art principles</a:t>
            </a:r>
            <a:r>
              <a:rPr lang="en-AU" sz="1400" b="0" kern="1100" dirty="0">
                <a:effectLst/>
                <a:latin typeface="Arial" panose="020B0604020202020204" pitchFamily="34" charset="0"/>
                <a:ea typeface="Times New Roman" panose="02020603050405020304" pitchFamily="18" charset="0"/>
              </a:rPr>
              <a:t> through experimentation and exploration to </a:t>
            </a:r>
            <a:r>
              <a:rPr lang="en-AU" sz="1400" kern="1100" dirty="0">
                <a:solidFill>
                  <a:srgbClr val="0099CC"/>
                </a:solidFill>
                <a:effectLst/>
                <a:latin typeface="Arial" panose="020B0604020202020204" pitchFamily="34" charset="0"/>
                <a:ea typeface="Times New Roman" panose="02020603050405020304" pitchFamily="18" charset="0"/>
              </a:rPr>
              <a:t>create visual language</a:t>
            </a:r>
          </a:p>
          <a:p>
            <a:pPr marL="342900" lvl="0" indent="-342900">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developing </a:t>
            </a:r>
            <a:r>
              <a:rPr lang="en-AU" sz="1400" kern="1100" dirty="0">
                <a:solidFill>
                  <a:srgbClr val="0099CC"/>
                </a:solidFill>
                <a:effectLst/>
                <a:latin typeface="Arial" panose="020B0604020202020204" pitchFamily="34" charset="0"/>
                <a:ea typeface="Times New Roman" panose="02020603050405020304" pitchFamily="18" charset="0"/>
              </a:rPr>
              <a:t>points of view and interpretations of the meanings and messages of artworks </a:t>
            </a:r>
            <a:r>
              <a:rPr lang="en-AU" sz="1400" b="0" kern="1100" dirty="0">
                <a:effectLst/>
                <a:latin typeface="Arial" panose="020B0604020202020204" pitchFamily="34" charset="0"/>
                <a:ea typeface="Times New Roman" panose="02020603050405020304" pitchFamily="18" charset="0"/>
              </a:rPr>
              <a:t>in different </a:t>
            </a:r>
            <a:r>
              <a:rPr lang="en-AU" sz="1400" kern="1100" dirty="0">
                <a:solidFill>
                  <a:srgbClr val="0099CC"/>
                </a:solidFill>
                <a:effectLst/>
                <a:latin typeface="Arial" panose="020B0604020202020204" pitchFamily="34" charset="0"/>
                <a:ea typeface="Times New Roman" panose="02020603050405020304" pitchFamily="18" charset="0"/>
              </a:rPr>
              <a:t>contexts using the Interpretive Lenses</a:t>
            </a:r>
          </a:p>
          <a:p>
            <a:pPr marL="342900" lvl="0" indent="-342900">
              <a:spcAft>
                <a:spcPts val="300"/>
              </a:spcAft>
              <a:buFont typeface="Symbol" panose="05050102010706020507" pitchFamily="18" charset="2"/>
              <a:buChar char=""/>
              <a:tabLst>
                <a:tab pos="269875" algn="l"/>
              </a:tabLst>
            </a:pPr>
            <a:r>
              <a:rPr lang="en-AU" sz="1400" b="0" kern="1100" dirty="0">
                <a:effectLst/>
                <a:latin typeface="Arial" panose="020B0604020202020204" pitchFamily="34" charset="0"/>
                <a:ea typeface="Times New Roman" panose="02020603050405020304" pitchFamily="18" charset="0"/>
              </a:rPr>
              <a:t>developing </a:t>
            </a:r>
            <a:r>
              <a:rPr lang="en-AU" sz="1400" kern="1100" dirty="0">
                <a:solidFill>
                  <a:srgbClr val="0099CC"/>
                </a:solidFill>
                <a:effectLst/>
                <a:latin typeface="Arial" panose="020B0604020202020204" pitchFamily="34" charset="0"/>
                <a:ea typeface="Times New Roman" panose="02020603050405020304" pitchFamily="18" charset="0"/>
              </a:rPr>
              <a:t>artworks in response to the research and exploration of and experimentation with visual language.</a:t>
            </a:r>
          </a:p>
          <a:p>
            <a:pPr marL="0" indent="0">
              <a:buNone/>
            </a:pPr>
            <a:endParaRPr lang="en-AU" dirty="0"/>
          </a:p>
        </p:txBody>
      </p:sp>
    </p:spTree>
    <p:extLst>
      <p:ext uri="{BB962C8B-B14F-4D97-AF65-F5344CB8AC3E}">
        <p14:creationId xmlns:p14="http://schemas.microsoft.com/office/powerpoint/2010/main" val="26071695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9218-14FD-4E04-A5C5-0B364897061A}"/>
              </a:ext>
            </a:extLst>
          </p:cNvPr>
          <p:cNvSpPr>
            <a:spLocks noGrp="1"/>
          </p:cNvSpPr>
          <p:nvPr>
            <p:ph type="title"/>
          </p:nvPr>
        </p:nvSpPr>
        <p:spPr>
          <a:xfrm>
            <a:off x="156680" y="195486"/>
            <a:ext cx="8712968" cy="857250"/>
          </a:xfrm>
        </p:spPr>
        <p:txBody>
          <a:bodyPr/>
          <a:lstStyle/>
          <a:p>
            <a:r>
              <a:rPr lang="en-AU" dirty="0"/>
              <a:t>The Creative Practice</a:t>
            </a:r>
          </a:p>
        </p:txBody>
      </p:sp>
      <p:sp>
        <p:nvSpPr>
          <p:cNvPr id="3" name="Content Placeholder 2">
            <a:extLst>
              <a:ext uri="{FF2B5EF4-FFF2-40B4-BE49-F238E27FC236}">
                <a16:creationId xmlns:a16="http://schemas.microsoft.com/office/drawing/2014/main" id="{56C8AF86-0182-477D-A287-4C1ACE9E4909}"/>
              </a:ext>
            </a:extLst>
          </p:cNvPr>
          <p:cNvSpPr>
            <a:spLocks noGrp="1"/>
          </p:cNvSpPr>
          <p:nvPr>
            <p:ph idx="1"/>
          </p:nvPr>
        </p:nvSpPr>
        <p:spPr>
          <a:xfrm>
            <a:off x="215516" y="915566"/>
            <a:ext cx="8712968" cy="2971800"/>
          </a:xfrm>
        </p:spPr>
        <p:txBody>
          <a:bodyPr/>
          <a:lstStyle/>
          <a:p>
            <a:pPr marL="0" indent="0">
              <a:lnSpc>
                <a:spcPts val="2000"/>
              </a:lnSpc>
              <a:spcBef>
                <a:spcPts val="1600"/>
              </a:spcBef>
              <a:spcAft>
                <a:spcPts val="600"/>
              </a:spcAft>
              <a:buNone/>
            </a:pPr>
            <a:r>
              <a:rPr lang="en-US" sz="1800" dirty="0">
                <a:solidFill>
                  <a:srgbClr val="0F7EB4"/>
                </a:solidFill>
                <a:effectLst/>
                <a:latin typeface="Arial" panose="020B0604020202020204" pitchFamily="34" charset="0"/>
                <a:ea typeface="Arial" panose="020B0604020202020204" pitchFamily="34" charset="0"/>
              </a:rPr>
              <a:t>Reflection and evaluation</a:t>
            </a:r>
            <a:endParaRPr lang="en-AU" sz="1800" dirty="0">
              <a:solidFill>
                <a:srgbClr val="0F7EB4"/>
              </a:solidFill>
              <a:effectLst/>
              <a:latin typeface="Arial" panose="020B0604020202020204" pitchFamily="34" charset="0"/>
              <a:ea typeface="Arial" panose="020B0604020202020204" pitchFamily="34" charset="0"/>
            </a:endParaRPr>
          </a:p>
          <a:p>
            <a:pPr marL="0" indent="0">
              <a:spcBef>
                <a:spcPts val="600"/>
              </a:spcBef>
              <a:spcAft>
                <a:spcPts val="600"/>
              </a:spcAft>
              <a:buNone/>
            </a:pPr>
            <a:r>
              <a:rPr lang="en-AU" sz="1600" b="0" dirty="0">
                <a:solidFill>
                  <a:srgbClr val="000000"/>
                </a:solidFill>
                <a:effectLst/>
                <a:latin typeface="Arial" panose="020B0604020202020204" pitchFamily="34" charset="0"/>
                <a:ea typeface="Arial" panose="020B0604020202020204" pitchFamily="34" charset="0"/>
              </a:rPr>
              <a:t>The reflection and evaluation component of the Creative Practice includes:</a:t>
            </a:r>
          </a:p>
          <a:p>
            <a:pPr marL="342900" lvl="0" indent="-342900">
              <a:spcBef>
                <a:spcPts val="300"/>
              </a:spcBef>
              <a:buFont typeface="Symbol" panose="05050102010706020507" pitchFamily="18" charset="2"/>
              <a:buChar char=""/>
              <a:tabLst>
                <a:tab pos="269875" algn="l"/>
              </a:tabLst>
            </a:pPr>
            <a:r>
              <a:rPr lang="en-AU" sz="1600" b="0" kern="1100" dirty="0">
                <a:solidFill>
                  <a:schemeClr val="tx1"/>
                </a:solidFill>
                <a:effectLst/>
                <a:latin typeface="Arial" panose="020B0604020202020204" pitchFamily="34" charset="0"/>
                <a:ea typeface="Times New Roman" panose="02020603050405020304" pitchFamily="18" charset="0"/>
              </a:rPr>
              <a:t>analysing and evaluating</a:t>
            </a:r>
            <a:r>
              <a:rPr lang="en-AU" sz="1600" kern="1100" dirty="0">
                <a:solidFill>
                  <a:schemeClr val="tx1"/>
                </a:solidFill>
                <a:effectLst/>
                <a:latin typeface="Arial" panose="020B0604020202020204" pitchFamily="34" charset="0"/>
                <a:ea typeface="Times New Roman" panose="02020603050405020304" pitchFamily="18" charset="0"/>
              </a:rPr>
              <a:t> </a:t>
            </a:r>
            <a:r>
              <a:rPr lang="en-AU" sz="1600" kern="1100" dirty="0">
                <a:solidFill>
                  <a:srgbClr val="0099CC"/>
                </a:solidFill>
                <a:effectLst/>
                <a:latin typeface="Arial" panose="020B0604020202020204" pitchFamily="34" charset="0"/>
                <a:ea typeface="Times New Roman" panose="02020603050405020304" pitchFamily="18" charset="0"/>
              </a:rPr>
              <a:t>artworks using the appropriate Interpretive Lenses</a:t>
            </a:r>
          </a:p>
          <a:p>
            <a:pPr marL="342900" lvl="0" indent="-342900">
              <a:buFont typeface="Symbol" panose="05050102010706020507" pitchFamily="18" charset="2"/>
              <a:buChar char=""/>
              <a:tabLst>
                <a:tab pos="269875" algn="l"/>
              </a:tabLst>
            </a:pPr>
            <a:r>
              <a:rPr lang="en-AU" sz="1600" b="0" kern="1100" dirty="0">
                <a:solidFill>
                  <a:schemeClr val="tx1"/>
                </a:solidFill>
                <a:effectLst/>
                <a:latin typeface="Arial" panose="020B0604020202020204" pitchFamily="34" charset="0"/>
                <a:ea typeface="Times New Roman" panose="02020603050405020304" pitchFamily="18" charset="0"/>
              </a:rPr>
              <a:t>analysing and evaluating </a:t>
            </a:r>
            <a:r>
              <a:rPr lang="en-AU" sz="1600" b="0" kern="1100" dirty="0">
                <a:effectLst/>
                <a:latin typeface="Arial" panose="020B0604020202020204" pitchFamily="34" charset="0"/>
                <a:ea typeface="Times New Roman" panose="02020603050405020304" pitchFamily="18" charset="0"/>
              </a:rPr>
              <a:t>the application of </a:t>
            </a:r>
            <a:r>
              <a:rPr lang="en-AU" sz="1600" kern="1100" dirty="0">
                <a:solidFill>
                  <a:schemeClr val="accent6"/>
                </a:solidFill>
                <a:effectLst/>
                <a:latin typeface="Arial" panose="020B0604020202020204" pitchFamily="34" charset="0"/>
                <a:ea typeface="Times New Roman" panose="02020603050405020304" pitchFamily="18" charset="0"/>
              </a:rPr>
              <a:t>materials, techniques and processes </a:t>
            </a:r>
            <a:r>
              <a:rPr lang="en-AU" sz="1600" b="0" kern="1100" dirty="0">
                <a:effectLst/>
                <a:latin typeface="Arial" panose="020B0604020202020204" pitchFamily="34" charset="0"/>
                <a:ea typeface="Times New Roman" panose="02020603050405020304" pitchFamily="18" charset="0"/>
              </a:rPr>
              <a:t>to </a:t>
            </a:r>
            <a:r>
              <a:rPr lang="en-AU" sz="1600" kern="1100" dirty="0">
                <a:solidFill>
                  <a:schemeClr val="accent6"/>
                </a:solidFill>
                <a:effectLst/>
                <a:latin typeface="Arial" panose="020B0604020202020204" pitchFamily="34" charset="0"/>
                <a:ea typeface="Times New Roman" panose="02020603050405020304" pitchFamily="18" charset="0"/>
              </a:rPr>
              <a:t>resolve ideas </a:t>
            </a:r>
            <a:r>
              <a:rPr lang="en-AU" sz="1600" b="0" kern="1100" dirty="0">
                <a:effectLst/>
                <a:latin typeface="Arial" panose="020B0604020202020204" pitchFamily="34" charset="0"/>
                <a:ea typeface="Times New Roman" panose="02020603050405020304" pitchFamily="18" charset="0"/>
              </a:rPr>
              <a:t>in artworks using the Interpretive Lenses</a:t>
            </a:r>
          </a:p>
          <a:p>
            <a:pPr marL="342900" lvl="0" indent="-342900">
              <a:buFont typeface="Symbol" panose="05050102010706020507" pitchFamily="18" charset="2"/>
              <a:buChar char=""/>
              <a:tabLst>
                <a:tab pos="269875" algn="l"/>
              </a:tabLst>
            </a:pPr>
            <a:r>
              <a:rPr lang="en-AU" sz="1600" b="0" kern="1100" dirty="0">
                <a:solidFill>
                  <a:schemeClr val="tx1"/>
                </a:solidFill>
                <a:effectLst/>
                <a:latin typeface="Arial" panose="020B0604020202020204" pitchFamily="34" charset="0"/>
                <a:ea typeface="Times New Roman" panose="02020603050405020304" pitchFamily="18" charset="0"/>
              </a:rPr>
              <a:t>critically analysing and evaluating </a:t>
            </a:r>
            <a:r>
              <a:rPr lang="en-AU" sz="1600" b="0" kern="1100" dirty="0">
                <a:effectLst/>
                <a:latin typeface="Arial" panose="020B0604020202020204" pitchFamily="34" charset="0"/>
                <a:ea typeface="Times New Roman" panose="02020603050405020304" pitchFamily="18" charset="0"/>
              </a:rPr>
              <a:t>how </a:t>
            </a:r>
            <a:r>
              <a:rPr lang="en-AU" sz="1600" kern="1100" dirty="0">
                <a:solidFill>
                  <a:schemeClr val="accent6"/>
                </a:solidFill>
                <a:effectLst/>
                <a:latin typeface="Arial" panose="020B0604020202020204" pitchFamily="34" charset="0"/>
                <a:ea typeface="Times New Roman" panose="02020603050405020304" pitchFamily="18" charset="0"/>
              </a:rPr>
              <a:t>the symbolic values and beliefs of people, places and objects are assigned by artists and viewers or audiences</a:t>
            </a:r>
          </a:p>
          <a:p>
            <a:pPr marL="342900" lvl="0" indent="-342900">
              <a:buFont typeface="Symbol" panose="05050102010706020507" pitchFamily="18" charset="2"/>
              <a:buChar char=""/>
              <a:tabLst>
                <a:tab pos="269875" algn="l"/>
              </a:tabLst>
            </a:pPr>
            <a:r>
              <a:rPr lang="en-AU" sz="1600" b="0" kern="1100" dirty="0">
                <a:solidFill>
                  <a:schemeClr val="tx1"/>
                </a:solidFill>
                <a:effectLst/>
                <a:latin typeface="Arial" panose="020B0604020202020204" pitchFamily="34" charset="0"/>
                <a:ea typeface="Times New Roman" panose="02020603050405020304" pitchFamily="18" charset="0"/>
              </a:rPr>
              <a:t>analysing and evaluating </a:t>
            </a:r>
            <a:r>
              <a:rPr lang="en-AU" sz="1600" b="0" kern="1100" dirty="0">
                <a:effectLst/>
                <a:latin typeface="Arial" panose="020B0604020202020204" pitchFamily="34" charset="0"/>
                <a:ea typeface="Times New Roman" panose="02020603050405020304" pitchFamily="18" charset="0"/>
              </a:rPr>
              <a:t>how </a:t>
            </a:r>
            <a:r>
              <a:rPr lang="en-AU" sz="1600" kern="1100" dirty="0">
                <a:solidFill>
                  <a:schemeClr val="accent6"/>
                </a:solidFill>
                <a:effectLst/>
                <a:latin typeface="Arial" panose="020B0604020202020204" pitchFamily="34" charset="0"/>
                <a:ea typeface="Times New Roman" panose="02020603050405020304" pitchFamily="18" charset="0"/>
              </a:rPr>
              <a:t>visual language can communicate ideas and meaning in artworks</a:t>
            </a:r>
          </a:p>
          <a:p>
            <a:pPr marL="342900" lvl="0" indent="-342900">
              <a:spcAft>
                <a:spcPts val="300"/>
              </a:spcAft>
              <a:buFont typeface="Symbol" panose="05050102010706020507" pitchFamily="18" charset="2"/>
              <a:buChar char=""/>
              <a:tabLst>
                <a:tab pos="269875" algn="l"/>
              </a:tabLst>
            </a:pPr>
            <a:r>
              <a:rPr lang="en-AU" sz="1600" b="0" kern="1100" dirty="0">
                <a:solidFill>
                  <a:schemeClr val="tx1"/>
                </a:solidFill>
                <a:effectLst/>
                <a:latin typeface="Arial" panose="020B0604020202020204" pitchFamily="34" charset="0"/>
                <a:ea typeface="Times New Roman" panose="02020603050405020304" pitchFamily="18" charset="0"/>
              </a:rPr>
              <a:t>reflecting, analysing and evaluating </a:t>
            </a:r>
            <a:r>
              <a:rPr lang="en-AU" sz="1600" kern="1100" dirty="0">
                <a:solidFill>
                  <a:schemeClr val="accent6"/>
                </a:solidFill>
                <a:effectLst/>
                <a:latin typeface="Arial" panose="020B0604020202020204" pitchFamily="34" charset="0"/>
                <a:ea typeface="Times New Roman" panose="02020603050405020304" pitchFamily="18" charset="0"/>
              </a:rPr>
              <a:t>using critique and feedback.</a:t>
            </a:r>
          </a:p>
          <a:p>
            <a:pPr marL="0" indent="0">
              <a:buNone/>
            </a:pPr>
            <a:endParaRPr lang="en-AU" dirty="0"/>
          </a:p>
        </p:txBody>
      </p:sp>
    </p:spTree>
    <p:extLst>
      <p:ext uri="{BB962C8B-B14F-4D97-AF65-F5344CB8AC3E}">
        <p14:creationId xmlns:p14="http://schemas.microsoft.com/office/powerpoint/2010/main" val="146578642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F93E3-E7E5-4D99-96CC-D2A0EFAFC9F2}"/>
              </a:ext>
            </a:extLst>
          </p:cNvPr>
          <p:cNvSpPr>
            <a:spLocks noGrp="1"/>
          </p:cNvSpPr>
          <p:nvPr>
            <p:ph type="title"/>
          </p:nvPr>
        </p:nvSpPr>
        <p:spPr>
          <a:xfrm>
            <a:off x="215516" y="-35402"/>
            <a:ext cx="8712968" cy="857250"/>
          </a:xfrm>
        </p:spPr>
        <p:txBody>
          <a:bodyPr/>
          <a:lstStyle/>
          <a:p>
            <a:r>
              <a:rPr lang="en-AU" dirty="0"/>
              <a:t>The Creative Practice</a:t>
            </a:r>
          </a:p>
        </p:txBody>
      </p:sp>
      <p:sp>
        <p:nvSpPr>
          <p:cNvPr id="3" name="Content Placeholder 2">
            <a:extLst>
              <a:ext uri="{FF2B5EF4-FFF2-40B4-BE49-F238E27FC236}">
                <a16:creationId xmlns:a16="http://schemas.microsoft.com/office/drawing/2014/main" id="{D31A9606-B2A8-42AC-B082-A698F0BFD4C3}"/>
              </a:ext>
            </a:extLst>
          </p:cNvPr>
          <p:cNvSpPr>
            <a:spLocks noGrp="1"/>
          </p:cNvSpPr>
          <p:nvPr>
            <p:ph idx="1"/>
          </p:nvPr>
        </p:nvSpPr>
        <p:spPr>
          <a:xfrm>
            <a:off x="107504" y="821848"/>
            <a:ext cx="8712968" cy="2971800"/>
          </a:xfrm>
        </p:spPr>
        <p:txBody>
          <a:bodyPr/>
          <a:lstStyle/>
          <a:p>
            <a:pPr marL="0" indent="0">
              <a:lnSpc>
                <a:spcPts val="2000"/>
              </a:lnSpc>
              <a:spcBef>
                <a:spcPts val="1600"/>
              </a:spcBef>
              <a:spcAft>
                <a:spcPts val="600"/>
              </a:spcAft>
              <a:buNone/>
            </a:pPr>
            <a:r>
              <a:rPr lang="en-US" sz="1800" dirty="0">
                <a:solidFill>
                  <a:srgbClr val="0F7EB4"/>
                </a:solidFill>
                <a:effectLst/>
                <a:latin typeface="Arial" panose="020B0604020202020204" pitchFamily="34" charset="0"/>
                <a:ea typeface="Arial" panose="020B0604020202020204" pitchFamily="34" charset="0"/>
              </a:rPr>
              <a:t>Refinement and resolution</a:t>
            </a:r>
            <a:endParaRPr lang="en-AU" sz="1800" dirty="0">
              <a:solidFill>
                <a:srgbClr val="0F7EB4"/>
              </a:solidFill>
              <a:effectLst/>
              <a:latin typeface="Arial" panose="020B0604020202020204" pitchFamily="34" charset="0"/>
              <a:ea typeface="Arial" panose="020B0604020202020204" pitchFamily="34" charset="0"/>
            </a:endParaRPr>
          </a:p>
          <a:p>
            <a:pPr marL="342900" lvl="0" indent="-342900">
              <a:spcBef>
                <a:spcPts val="300"/>
              </a:spcBef>
              <a:buFont typeface="Symbol" panose="05050102010706020507" pitchFamily="18" charset="2"/>
              <a:buChar char=""/>
              <a:tabLst>
                <a:tab pos="269875" algn="l"/>
              </a:tabLst>
            </a:pPr>
            <a:r>
              <a:rPr lang="en-AU" sz="1800" kern="1100" dirty="0">
                <a:solidFill>
                  <a:srgbClr val="0099CC"/>
                </a:solidFill>
                <a:effectLst/>
                <a:latin typeface="Arial" panose="020B0604020202020204" pitchFamily="34" charset="0"/>
                <a:ea typeface="Times New Roman" panose="02020603050405020304" pitchFamily="18" charset="0"/>
              </a:rPr>
              <a:t>resolving</a:t>
            </a:r>
            <a:r>
              <a:rPr lang="en-AU" sz="1800" b="0" kern="1100" dirty="0">
                <a:effectLst/>
                <a:latin typeface="Arial" panose="020B0604020202020204" pitchFamily="34" charset="0"/>
                <a:ea typeface="Times New Roman" panose="02020603050405020304" pitchFamily="18" charset="0"/>
              </a:rPr>
              <a:t> ideas and visual language in artworks</a:t>
            </a:r>
          </a:p>
          <a:p>
            <a:pPr marL="342900" lvl="0" indent="-342900">
              <a:buFont typeface="Symbol" panose="05050102010706020507" pitchFamily="18" charset="2"/>
              <a:buChar char=""/>
              <a:tabLst>
                <a:tab pos="269875" algn="l"/>
              </a:tabLst>
            </a:pPr>
            <a:r>
              <a:rPr lang="en-AU" sz="1800" kern="1100" dirty="0">
                <a:solidFill>
                  <a:srgbClr val="0099CC"/>
                </a:solidFill>
                <a:effectLst/>
                <a:latin typeface="Arial" panose="020B0604020202020204" pitchFamily="34" charset="0"/>
                <a:ea typeface="Times New Roman" panose="02020603050405020304" pitchFamily="18" charset="0"/>
              </a:rPr>
              <a:t>resolving</a:t>
            </a:r>
            <a:r>
              <a:rPr lang="en-AU" sz="1800" b="0" kern="1100" dirty="0">
                <a:effectLst/>
                <a:latin typeface="Arial" panose="020B0604020202020204" pitchFamily="34" charset="0"/>
                <a:ea typeface="Times New Roman" panose="02020603050405020304" pitchFamily="18" charset="0"/>
              </a:rPr>
              <a:t> points of view and interpretations of the meanings and messages of artworks, using critical judgment and the Interpretive Lenses</a:t>
            </a:r>
          </a:p>
          <a:p>
            <a:pPr marL="342900" lvl="0" indent="-342900">
              <a:buFont typeface="Symbol" panose="05050102010706020507" pitchFamily="18" charset="2"/>
              <a:buChar char=""/>
              <a:tabLst>
                <a:tab pos="269875" algn="l"/>
              </a:tabLst>
            </a:pPr>
            <a:r>
              <a:rPr lang="en-AU" sz="1800" kern="1100" dirty="0">
                <a:solidFill>
                  <a:srgbClr val="0099CC"/>
                </a:solidFill>
                <a:effectLst/>
                <a:latin typeface="Arial" panose="020B0604020202020204" pitchFamily="34" charset="0"/>
                <a:ea typeface="Times New Roman" panose="02020603050405020304" pitchFamily="18" charset="0"/>
              </a:rPr>
              <a:t>realising and refining </a:t>
            </a:r>
            <a:r>
              <a:rPr lang="en-AU" sz="1800" b="0" kern="1100" dirty="0">
                <a:effectLst/>
                <a:latin typeface="Arial" panose="020B0604020202020204" pitchFamily="34" charset="0"/>
                <a:ea typeface="Times New Roman" panose="02020603050405020304" pitchFamily="18" charset="0"/>
              </a:rPr>
              <a:t>artworks through the </a:t>
            </a:r>
            <a:r>
              <a:rPr lang="en-AU" sz="1800" kern="1100" dirty="0">
                <a:solidFill>
                  <a:srgbClr val="0099CC"/>
                </a:solidFill>
                <a:effectLst/>
                <a:latin typeface="Arial" panose="020B0604020202020204" pitchFamily="34" charset="0"/>
                <a:ea typeface="Times New Roman" panose="02020603050405020304" pitchFamily="18" charset="0"/>
              </a:rPr>
              <a:t>selection and manipulation of </a:t>
            </a:r>
            <a:r>
              <a:rPr lang="en-AU" sz="1800" b="0" kern="1100" dirty="0">
                <a:effectLst/>
                <a:latin typeface="Arial" panose="020B0604020202020204" pitchFamily="34" charset="0"/>
                <a:ea typeface="Times New Roman" panose="02020603050405020304" pitchFamily="18" charset="0"/>
              </a:rPr>
              <a:t>materials, techniques and processes</a:t>
            </a:r>
          </a:p>
          <a:p>
            <a:pPr marL="342900" lvl="0" indent="-342900">
              <a:buFont typeface="Symbol" panose="05050102010706020507" pitchFamily="18" charset="2"/>
              <a:buChar char=""/>
              <a:tabLst>
                <a:tab pos="269875" algn="l"/>
              </a:tabLst>
            </a:pPr>
            <a:r>
              <a:rPr lang="en-AU" sz="1800" kern="1100" dirty="0">
                <a:solidFill>
                  <a:srgbClr val="0099CC"/>
                </a:solidFill>
                <a:effectLst/>
                <a:latin typeface="Arial" panose="020B0604020202020204" pitchFamily="34" charset="0"/>
                <a:ea typeface="Times New Roman" panose="02020603050405020304" pitchFamily="18" charset="0"/>
              </a:rPr>
              <a:t>refining</a:t>
            </a:r>
            <a:r>
              <a:rPr lang="en-AU" sz="1800" b="0" kern="1100" dirty="0">
                <a:effectLst/>
                <a:latin typeface="Arial" panose="020B0604020202020204" pitchFamily="34" charset="0"/>
                <a:ea typeface="Times New Roman" panose="02020603050405020304" pitchFamily="18" charset="0"/>
              </a:rPr>
              <a:t> the use of visual language </a:t>
            </a:r>
            <a:r>
              <a:rPr lang="en-AU" sz="1800" kern="1100" dirty="0">
                <a:solidFill>
                  <a:srgbClr val="0099CC"/>
                </a:solidFill>
                <a:effectLst/>
                <a:latin typeface="Arial" panose="020B0604020202020204" pitchFamily="34" charset="0"/>
                <a:ea typeface="Times New Roman" panose="02020603050405020304" pitchFamily="18" charset="0"/>
              </a:rPr>
              <a:t>to communicate ideas and meaning </a:t>
            </a:r>
            <a:r>
              <a:rPr lang="en-AU" sz="1800" b="0" kern="1100" dirty="0">
                <a:effectLst/>
                <a:latin typeface="Arial" panose="020B0604020202020204" pitchFamily="34" charset="0"/>
                <a:ea typeface="Times New Roman" panose="02020603050405020304" pitchFamily="18" charset="0"/>
              </a:rPr>
              <a:t>in artworks</a:t>
            </a:r>
          </a:p>
          <a:p>
            <a:pPr marL="342900" lvl="0" indent="-342900">
              <a:buFont typeface="Symbol" panose="05050102010706020507" pitchFamily="18" charset="2"/>
              <a:buChar char=""/>
              <a:tabLst>
                <a:tab pos="269875" algn="l"/>
              </a:tabLst>
            </a:pPr>
            <a:r>
              <a:rPr lang="en-AU" sz="1800" kern="1100" dirty="0">
                <a:solidFill>
                  <a:srgbClr val="0099CC"/>
                </a:solidFill>
                <a:effectLst/>
                <a:latin typeface="Arial" panose="020B0604020202020204" pitchFamily="34" charset="0"/>
                <a:ea typeface="Times New Roman" panose="02020603050405020304" pitchFamily="18" charset="0"/>
              </a:rPr>
              <a:t>refining</a:t>
            </a:r>
            <a:r>
              <a:rPr lang="en-AU" sz="1800" kern="1100" dirty="0">
                <a:solidFill>
                  <a:schemeClr val="accent2">
                    <a:lumMod val="60000"/>
                    <a:lumOff val="40000"/>
                  </a:schemeClr>
                </a:solidFill>
                <a:effectLst/>
                <a:latin typeface="Arial" panose="020B0604020202020204" pitchFamily="34" charset="0"/>
                <a:ea typeface="Times New Roman" panose="02020603050405020304" pitchFamily="18" charset="0"/>
              </a:rPr>
              <a:t> </a:t>
            </a:r>
            <a:r>
              <a:rPr lang="en-AU" sz="1800" b="0" kern="1100" dirty="0">
                <a:effectLst/>
                <a:latin typeface="Arial" panose="020B0604020202020204" pitchFamily="34" charset="0"/>
                <a:ea typeface="Times New Roman" panose="02020603050405020304" pitchFamily="18" charset="0"/>
              </a:rPr>
              <a:t>technical skill in the use of materials, techniques and processes in art forms </a:t>
            </a:r>
            <a:r>
              <a:rPr lang="en-AU" sz="1800" kern="1100" dirty="0">
                <a:solidFill>
                  <a:srgbClr val="0099CC"/>
                </a:solidFill>
                <a:effectLst/>
                <a:latin typeface="Arial" panose="020B0604020202020204" pitchFamily="34" charset="0"/>
                <a:ea typeface="Times New Roman" panose="02020603050405020304" pitchFamily="18" charset="0"/>
              </a:rPr>
              <a:t>to communicate ideas and meaning </a:t>
            </a:r>
            <a:r>
              <a:rPr lang="en-AU" sz="1800" b="0" kern="1100" dirty="0">
                <a:effectLst/>
                <a:latin typeface="Arial" panose="020B0604020202020204" pitchFamily="34" charset="0"/>
                <a:ea typeface="Times New Roman" panose="02020603050405020304" pitchFamily="18" charset="0"/>
              </a:rPr>
              <a:t>in artworks</a:t>
            </a:r>
          </a:p>
          <a:p>
            <a:pPr marL="342900" lvl="0" indent="-342900">
              <a:spcAft>
                <a:spcPts val="300"/>
              </a:spcAft>
              <a:buFont typeface="Symbol" panose="05050102010706020507" pitchFamily="18" charset="2"/>
              <a:buChar char=""/>
              <a:tabLst>
                <a:tab pos="269875" algn="l"/>
              </a:tabLst>
            </a:pPr>
            <a:r>
              <a:rPr lang="en-AU" sz="1800" kern="1100" dirty="0">
                <a:solidFill>
                  <a:srgbClr val="0099CC"/>
                </a:solidFill>
                <a:effectLst/>
                <a:latin typeface="Arial" panose="020B0604020202020204" pitchFamily="34" charset="0"/>
                <a:ea typeface="Times New Roman" panose="02020603050405020304" pitchFamily="18" charset="0"/>
              </a:rPr>
              <a:t>considering</a:t>
            </a:r>
            <a:r>
              <a:rPr lang="en-AU" sz="1800" kern="1100" dirty="0">
                <a:solidFill>
                  <a:schemeClr val="accent2">
                    <a:lumMod val="60000"/>
                    <a:lumOff val="40000"/>
                  </a:schemeClr>
                </a:solidFill>
                <a:effectLst/>
                <a:latin typeface="Arial" panose="020B0604020202020204" pitchFamily="34" charset="0"/>
                <a:ea typeface="Times New Roman" panose="02020603050405020304" pitchFamily="18" charset="0"/>
              </a:rPr>
              <a:t> </a:t>
            </a:r>
            <a:r>
              <a:rPr lang="en-AU" sz="1800" b="0" kern="1100" dirty="0">
                <a:solidFill>
                  <a:schemeClr val="tx1"/>
                </a:solidFill>
                <a:effectLst/>
                <a:latin typeface="Arial" panose="020B0604020202020204" pitchFamily="34" charset="0"/>
                <a:ea typeface="Times New Roman" panose="02020603050405020304" pitchFamily="18" charset="0"/>
              </a:rPr>
              <a:t>the presentation and display of artworks in </a:t>
            </a:r>
            <a:r>
              <a:rPr lang="en-AU" sz="1800" kern="1100" dirty="0">
                <a:solidFill>
                  <a:srgbClr val="0099CC"/>
                </a:solidFill>
                <a:effectLst/>
                <a:latin typeface="Arial" panose="020B0604020202020204" pitchFamily="34" charset="0"/>
                <a:ea typeface="Times New Roman" panose="02020603050405020304" pitchFamily="18" charset="0"/>
              </a:rPr>
              <a:t>different contexts to communicate ideas and meaning.</a:t>
            </a:r>
          </a:p>
          <a:p>
            <a:endParaRPr lang="en-AU" dirty="0"/>
          </a:p>
        </p:txBody>
      </p:sp>
    </p:spTree>
    <p:extLst>
      <p:ext uri="{BB962C8B-B14F-4D97-AF65-F5344CB8AC3E}">
        <p14:creationId xmlns:p14="http://schemas.microsoft.com/office/powerpoint/2010/main" val="585038967"/>
      </p:ext>
    </p:extLst>
  </p:cSld>
  <p:clrMapOvr>
    <a:masterClrMapping/>
  </p:clrMapOvr>
  <p:transition/>
</p:sld>
</file>

<file path=ppt/theme/theme1.xml><?xml version="1.0" encoding="utf-8"?>
<a:theme xmlns:a="http://schemas.openxmlformats.org/drawingml/2006/main" name="VCAA Powerpoint Template">
  <a:themeElements>
    <a:clrScheme name="VCAA">
      <a:dk1>
        <a:srgbClr val="000000"/>
      </a:dk1>
      <a:lt1>
        <a:srgbClr val="FFFFFF"/>
      </a:lt1>
      <a:dk2>
        <a:srgbClr val="000000"/>
      </a:dk2>
      <a:lt2>
        <a:srgbClr val="808080"/>
      </a:lt2>
      <a:accent1>
        <a:srgbClr val="00CC99"/>
      </a:accent1>
      <a:accent2>
        <a:srgbClr val="0096DF"/>
      </a:accent2>
      <a:accent3>
        <a:srgbClr val="FFFFFF"/>
      </a:accent3>
      <a:accent4>
        <a:srgbClr val="000000"/>
      </a:accent4>
      <a:accent5>
        <a:srgbClr val="AAE2CA"/>
      </a:accent5>
      <a:accent6>
        <a:srgbClr val="0096DF"/>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CAA Powerpoint Template">
  <a:themeElements>
    <a:clrScheme name="VCAA">
      <a:dk1>
        <a:srgbClr val="000000"/>
      </a:dk1>
      <a:lt1>
        <a:srgbClr val="FFFFFF"/>
      </a:lt1>
      <a:dk2>
        <a:srgbClr val="000000"/>
      </a:dk2>
      <a:lt2>
        <a:srgbClr val="808080"/>
      </a:lt2>
      <a:accent1>
        <a:srgbClr val="00CC99"/>
      </a:accent1>
      <a:accent2>
        <a:srgbClr val="0096DF"/>
      </a:accent2>
      <a:accent3>
        <a:srgbClr val="FFFFFF"/>
      </a:accent3>
      <a:accent4>
        <a:srgbClr val="000000"/>
      </a:accent4>
      <a:accent5>
        <a:srgbClr val="AAE2CA"/>
      </a:accent5>
      <a:accent6>
        <a:srgbClr val="0096DF"/>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CAAPowerPointWidescreen.pptx" id="{0C9E7247-132D-46A0-A7D4-A14763420684}" vid="{A1EA8A44-BFF1-4734-9327-89A176A3C72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PublishingExpirationDate xmlns="http://schemas.microsoft.com/sharepoint/v3" xsi:nil="true"/>
    <DEECD_Description xmlns="http://schemas.microsoft.com/sharepoint/v3" xsi:nil="true"/>
    <PublishingStartDate xmlns="http://schemas.microsoft.com/sharepoint/v3" xsi:nil="true"/>
    <TaxCatchAll xmlns="1aab662d-a6b2-42d6-996b-a574723d1ad8"/>
    <ofbb8b9a280a423a91cf717fb81349cd xmlns="1aab662d-a6b2-42d6-996b-a574723d1ad8">
      <Terms xmlns="http://schemas.microsoft.com/office/infopath/2007/PartnerControls"/>
    </ofbb8b9a280a423a91cf717fb81349c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C10D6F-BCFD-4CED-BCD0-BD434EE4B160}">
  <ds:schemaRefs>
    <ds:schemaRef ds:uri="1aab662d-a6b2-42d6-996b-a574723d1ad8"/>
    <ds:schemaRef ds:uri="http://purl.org/dc/dcmitype/"/>
    <ds:schemaRef ds:uri="http://www.w3.org/XML/1998/namespace"/>
    <ds:schemaRef ds:uri="http://purl.org/dc/terms/"/>
    <ds:schemaRef ds:uri="http://schemas.microsoft.com/office/2006/documentManagement/types"/>
    <ds:schemaRef ds:uri="http://purl.org/dc/elements/1.1/"/>
    <ds:schemaRef ds:uri="http://schemas.microsoft.com/sharepoint/v3"/>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A5B15B75-E3CD-4E2A-B3B0-995C4D3D50F5}">
  <ds:schemaRefs>
    <ds:schemaRef ds:uri="http://schemas.microsoft.com/sharepoint/v3/contenttype/forms"/>
  </ds:schemaRefs>
</ds:datastoreItem>
</file>

<file path=customXml/itemProps3.xml><?xml version="1.0" encoding="utf-8"?>
<ds:datastoreItem xmlns:ds="http://schemas.openxmlformats.org/officeDocument/2006/customXml" ds:itemID="{66B47185-28F6-473A-812E-2E998FF73FDF}"/>
</file>

<file path=docProps/app.xml><?xml version="1.0" encoding="utf-8"?>
<Properties xmlns="http://schemas.openxmlformats.org/officeDocument/2006/extended-properties" xmlns:vt="http://schemas.openxmlformats.org/officeDocument/2006/docPropsVTypes">
  <Template>VCAA Powerpoint Template</Template>
  <TotalTime>40619</TotalTime>
  <Words>6096</Words>
  <Application>Microsoft Office PowerPoint</Application>
  <PresentationFormat>On-screen Show (16:9)</PresentationFormat>
  <Paragraphs>565</Paragraphs>
  <Slides>55</Slides>
  <Notes>34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55</vt:i4>
      </vt:variant>
    </vt:vector>
  </HeadingPairs>
  <TitlesOfParts>
    <vt:vector size="64" baseType="lpstr">
      <vt:lpstr>Arial</vt:lpstr>
      <vt:lpstr>Arial Narrow</vt:lpstr>
      <vt:lpstr>Calibri</vt:lpstr>
      <vt:lpstr>Courier New</vt:lpstr>
      <vt:lpstr>Symbol</vt:lpstr>
      <vt:lpstr>Times New Roman</vt:lpstr>
      <vt:lpstr>Verdana</vt:lpstr>
      <vt:lpstr>VCAA Powerpoint Template</vt:lpstr>
      <vt:lpstr>1_VCAA Powerpoint Template</vt:lpstr>
      <vt:lpstr>VCE Art Creative Practice 2023-2027  Unit 2</vt:lpstr>
      <vt:lpstr>PowerPoint Presentation</vt:lpstr>
      <vt:lpstr>VCE Art Creative Practice – Unit 2 Outline</vt:lpstr>
      <vt:lpstr>VCE Art Creative Practice:  Study specifications</vt:lpstr>
      <vt:lpstr>VCE Art Creative Practice Study specifications: The Creative Practice</vt:lpstr>
      <vt:lpstr>The Creative Practice</vt:lpstr>
      <vt:lpstr>The Creative Practice</vt:lpstr>
      <vt:lpstr>The Creative Practice</vt:lpstr>
      <vt:lpstr>The Creative Practice</vt:lpstr>
      <vt:lpstr>VCE Art Creative Practice Study specifications: Interpretive Lenses</vt:lpstr>
      <vt:lpstr>VCE Art Creative Practice Study specifications: Study Terms</vt:lpstr>
      <vt:lpstr>VCE Art Creative Practice Big Planning Ideas </vt:lpstr>
      <vt:lpstr>Big planning ideas</vt:lpstr>
      <vt:lpstr>Big planning ideas</vt:lpstr>
      <vt:lpstr>Big planning ideas</vt:lpstr>
      <vt:lpstr>The Visual diary</vt:lpstr>
      <vt:lpstr>VCE Art Creative Practice  Unit 2: Interpreting artworks and developing the Creative Practice</vt:lpstr>
      <vt:lpstr>PowerPoint Presentation</vt:lpstr>
      <vt:lpstr>PowerPoint Presentation</vt:lpstr>
      <vt:lpstr>PowerPoint Presentation</vt:lpstr>
      <vt:lpstr>Inquiry learning activities</vt:lpstr>
      <vt:lpstr>Teaching and Learning Ideas </vt:lpstr>
      <vt:lpstr>Detailed learning example 1</vt:lpstr>
      <vt:lpstr>Detailed learning example 1</vt:lpstr>
      <vt:lpstr>Detailed learning example 2</vt:lpstr>
      <vt:lpstr>Assessment</vt:lpstr>
      <vt:lpstr>Assessment Example</vt:lpstr>
      <vt:lpstr>Assessment Example</vt:lpstr>
      <vt:lpstr>Assessment Example</vt:lpstr>
      <vt:lpstr>Assessment Example</vt:lpstr>
      <vt:lpstr>PowerPoint Presentation</vt:lpstr>
      <vt:lpstr>PowerPoint Presentation</vt:lpstr>
      <vt:lpstr>PowerPoint Presentation</vt:lpstr>
      <vt:lpstr>Inquiry learning activities</vt:lpstr>
      <vt:lpstr>Teaching and Learning Ideas </vt:lpstr>
      <vt:lpstr>Detailed learning example</vt:lpstr>
      <vt:lpstr>Detailed learning example</vt:lpstr>
      <vt:lpstr>Detailed learning example</vt:lpstr>
      <vt:lpstr>Assessment</vt:lpstr>
      <vt:lpstr>Assessment Example 1</vt:lpstr>
      <vt:lpstr>Assessment Example 2</vt:lpstr>
      <vt:lpstr>Assessment Example 3</vt:lpstr>
      <vt:lpstr>Assessment Example 4</vt:lpstr>
      <vt:lpstr>PowerPoint Presentation</vt:lpstr>
      <vt:lpstr>PowerPoint Presentation</vt:lpstr>
      <vt:lpstr>PowerPoint Presentation</vt:lpstr>
      <vt:lpstr>Inquiry learning activities</vt:lpstr>
      <vt:lpstr>Teaching and Learning Ideas </vt:lpstr>
      <vt:lpstr>Detailed learning example</vt:lpstr>
      <vt:lpstr>Detailed learning example</vt:lpstr>
      <vt:lpstr>Assessment Unit 2 Outcome 3</vt:lpstr>
      <vt:lpstr>Assessment Example</vt:lpstr>
      <vt:lpstr>Assessment Example</vt:lpstr>
      <vt:lpstr>Contact</vt:lpstr>
      <vt:lpstr>PowerPoint Presentation</vt:lpstr>
    </vt:vector>
  </TitlesOfParts>
  <Company>Victorian Curriculum and Assessment Authority (VCAA)</Company>
  <LinksUpToDate>false</LinksUpToDate>
  <SharedDoc>false</SharedDoc>
  <HyperlinkBase>https://www.vcaa.vic.edu.au/Footer/Pages/Copyright.aspx</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Creative Practice 2023-2027 Unit1</dc:title>
  <dc:subject>VCE History</dc:subject>
  <dc:creator>VCAA</dc:creator>
  <cp:keywords>Art, Creative, Practice, 2023-2027, Implementation, Presentation, Unit 2</cp:keywords>
  <cp:lastModifiedBy>Anthony Norman</cp:lastModifiedBy>
  <cp:revision>94</cp:revision>
  <dcterms:created xsi:type="dcterms:W3CDTF">2019-11-06T22:47:18Z</dcterms:created>
  <dcterms:modified xsi:type="dcterms:W3CDTF">2022-06-22T03:30:50Z</dcterms:modified>
  <cp:category>Art, Creative Practice, Implementation, Presentation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y fmtid="{D5CDD505-2E9C-101B-9397-08002B2CF9AE}" pid="3" name="DEECD_Author">
    <vt:lpwstr/>
  </property>
  <property fmtid="{D5CDD505-2E9C-101B-9397-08002B2CF9AE}" pid="4" name="DEECD_SubjectCategory">
    <vt:lpwstr/>
  </property>
  <property fmtid="{D5CDD505-2E9C-101B-9397-08002B2CF9AE}" pid="5" name="DEECD_ItemType">
    <vt:lpwstr/>
  </property>
  <property fmtid="{D5CDD505-2E9C-101B-9397-08002B2CF9AE}" pid="6" name="DEECD_Audience">
    <vt:lpwstr/>
  </property>
  <property fmtid="{D5CDD505-2E9C-101B-9397-08002B2CF9AE}" pid="7" name="DEECD_Expired">
    <vt:bool>false</vt:bool>
  </property>
</Properties>
</file>